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71" r:id="rId6"/>
    <p:sldId id="259" r:id="rId7"/>
    <p:sldId id="260" r:id="rId8"/>
    <p:sldId id="267" r:id="rId9"/>
    <p:sldId id="269" r:id="rId10"/>
    <p:sldId id="262" r:id="rId11"/>
    <p:sldId id="263" r:id="rId12"/>
    <p:sldId id="264" r:id="rId13"/>
    <p:sldId id="275" r:id="rId14"/>
    <p:sldId id="276" r:id="rId15"/>
    <p:sldId id="277" r:id="rId16"/>
    <p:sldId id="272" r:id="rId17"/>
    <p:sldId id="261" r:id="rId18"/>
    <p:sldId id="266" r:id="rId19"/>
    <p:sldId id="270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b="1"/>
              <a:t>NPCF - Special Events Revenue - 1989 to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'Revenues - Special Events'!$A$24:$A$53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'Revenues - Special Events'!$B$24:$B$53</c:f>
              <c:numCache>
                <c:formatCode>_-* #,##0_-;\-* #,##0_-;_-* "-"??_-;_-@_-</c:formatCode>
                <c:ptCount val="30"/>
                <c:pt idx="0">
                  <c:v>11222</c:v>
                </c:pt>
                <c:pt idx="1">
                  <c:v>8700</c:v>
                </c:pt>
                <c:pt idx="2">
                  <c:v>42023</c:v>
                </c:pt>
                <c:pt idx="3">
                  <c:v>33141</c:v>
                </c:pt>
                <c:pt idx="4">
                  <c:v>45931</c:v>
                </c:pt>
                <c:pt idx="5">
                  <c:v>45364</c:v>
                </c:pt>
                <c:pt idx="6">
                  <c:v>76771</c:v>
                </c:pt>
                <c:pt idx="7">
                  <c:v>116943</c:v>
                </c:pt>
                <c:pt idx="8">
                  <c:v>94857</c:v>
                </c:pt>
                <c:pt idx="9">
                  <c:v>97549</c:v>
                </c:pt>
                <c:pt idx="10">
                  <c:v>93088</c:v>
                </c:pt>
                <c:pt idx="11">
                  <c:v>122283</c:v>
                </c:pt>
                <c:pt idx="12">
                  <c:v>95287</c:v>
                </c:pt>
                <c:pt idx="13">
                  <c:v>96308</c:v>
                </c:pt>
                <c:pt idx="14">
                  <c:v>89961</c:v>
                </c:pt>
                <c:pt idx="15">
                  <c:v>84170</c:v>
                </c:pt>
                <c:pt idx="16">
                  <c:v>89680</c:v>
                </c:pt>
                <c:pt idx="17">
                  <c:v>83518</c:v>
                </c:pt>
                <c:pt idx="18">
                  <c:v>84602</c:v>
                </c:pt>
                <c:pt idx="19">
                  <c:v>69738</c:v>
                </c:pt>
                <c:pt idx="20">
                  <c:v>74394</c:v>
                </c:pt>
                <c:pt idx="21">
                  <c:v>74890</c:v>
                </c:pt>
                <c:pt idx="22">
                  <c:v>78603</c:v>
                </c:pt>
                <c:pt idx="23">
                  <c:v>53918</c:v>
                </c:pt>
                <c:pt idx="24">
                  <c:v>55985</c:v>
                </c:pt>
                <c:pt idx="25">
                  <c:v>37612</c:v>
                </c:pt>
                <c:pt idx="26">
                  <c:v>96133</c:v>
                </c:pt>
                <c:pt idx="27">
                  <c:v>110122</c:v>
                </c:pt>
                <c:pt idx="28">
                  <c:v>197839</c:v>
                </c:pt>
                <c:pt idx="29">
                  <c:v>70718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56-42CF-A826-1373E3183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5591320"/>
        <c:axId val="745584432"/>
      </c:areaChart>
      <c:catAx>
        <c:axId val="745591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584432"/>
        <c:crosses val="autoZero"/>
        <c:auto val="1"/>
        <c:lblAlgn val="ctr"/>
        <c:lblOffset val="100"/>
        <c:noMultiLvlLbl val="0"/>
      </c:catAx>
      <c:valAx>
        <c:axId val="74558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591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b="1"/>
              <a:t>NPCF Donations - 1969 to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'Revenues - Donations'!$A$4:$A$53</c:f>
              <c:numCache>
                <c:formatCode>General</c:formatCode>
                <c:ptCount val="50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</c:numCache>
            </c:numRef>
          </c:cat>
          <c:val>
            <c:numRef>
              <c:f>'Revenues - Donations'!$B$4:$B$53</c:f>
              <c:numCache>
                <c:formatCode>_-* #,##0_-;\-* #,##0_-;_-* "-"??_-;_-@_-</c:formatCode>
                <c:ptCount val="50"/>
                <c:pt idx="0">
                  <c:v>26</c:v>
                </c:pt>
                <c:pt idx="1">
                  <c:v>1500</c:v>
                </c:pt>
                <c:pt idx="2">
                  <c:v>55</c:v>
                </c:pt>
                <c:pt idx="3">
                  <c:v>15</c:v>
                </c:pt>
                <c:pt idx="4">
                  <c:v>0</c:v>
                </c:pt>
                <c:pt idx="5">
                  <c:v>300</c:v>
                </c:pt>
                <c:pt idx="6">
                  <c:v>2354</c:v>
                </c:pt>
                <c:pt idx="7">
                  <c:v>678</c:v>
                </c:pt>
                <c:pt idx="8">
                  <c:v>470</c:v>
                </c:pt>
                <c:pt idx="9">
                  <c:v>198</c:v>
                </c:pt>
                <c:pt idx="10">
                  <c:v>131</c:v>
                </c:pt>
                <c:pt idx="11">
                  <c:v>485</c:v>
                </c:pt>
                <c:pt idx="12">
                  <c:v>520</c:v>
                </c:pt>
                <c:pt idx="13">
                  <c:v>370</c:v>
                </c:pt>
                <c:pt idx="14">
                  <c:v>150548</c:v>
                </c:pt>
                <c:pt idx="15">
                  <c:v>5100</c:v>
                </c:pt>
                <c:pt idx="16">
                  <c:v>1292</c:v>
                </c:pt>
                <c:pt idx="17">
                  <c:v>300</c:v>
                </c:pt>
                <c:pt idx="18">
                  <c:v>1664</c:v>
                </c:pt>
                <c:pt idx="19">
                  <c:v>1520</c:v>
                </c:pt>
                <c:pt idx="20">
                  <c:v>24970</c:v>
                </c:pt>
                <c:pt idx="21">
                  <c:v>4984</c:v>
                </c:pt>
                <c:pt idx="22">
                  <c:v>29659</c:v>
                </c:pt>
                <c:pt idx="23">
                  <c:v>69187</c:v>
                </c:pt>
                <c:pt idx="24">
                  <c:v>20106</c:v>
                </c:pt>
                <c:pt idx="25">
                  <c:v>38247</c:v>
                </c:pt>
                <c:pt idx="26">
                  <c:v>54681</c:v>
                </c:pt>
                <c:pt idx="27">
                  <c:v>74814</c:v>
                </c:pt>
                <c:pt idx="28">
                  <c:v>87460</c:v>
                </c:pt>
                <c:pt idx="29">
                  <c:v>33626</c:v>
                </c:pt>
                <c:pt idx="30">
                  <c:v>20887</c:v>
                </c:pt>
                <c:pt idx="31">
                  <c:v>15663</c:v>
                </c:pt>
                <c:pt idx="32">
                  <c:v>172174</c:v>
                </c:pt>
                <c:pt idx="33">
                  <c:v>136809</c:v>
                </c:pt>
                <c:pt idx="34">
                  <c:v>63510</c:v>
                </c:pt>
                <c:pt idx="35">
                  <c:v>35308</c:v>
                </c:pt>
                <c:pt idx="36">
                  <c:v>146990</c:v>
                </c:pt>
                <c:pt idx="37">
                  <c:v>221927</c:v>
                </c:pt>
                <c:pt idx="38">
                  <c:v>91117</c:v>
                </c:pt>
                <c:pt idx="39">
                  <c:v>89108</c:v>
                </c:pt>
                <c:pt idx="40">
                  <c:v>19286</c:v>
                </c:pt>
                <c:pt idx="41">
                  <c:v>59774</c:v>
                </c:pt>
                <c:pt idx="42">
                  <c:v>3916</c:v>
                </c:pt>
                <c:pt idx="43">
                  <c:v>15221</c:v>
                </c:pt>
                <c:pt idx="44">
                  <c:v>9070</c:v>
                </c:pt>
                <c:pt idx="45">
                  <c:v>10885</c:v>
                </c:pt>
                <c:pt idx="46">
                  <c:v>113994</c:v>
                </c:pt>
                <c:pt idx="47">
                  <c:v>12044</c:v>
                </c:pt>
                <c:pt idx="48">
                  <c:v>4776</c:v>
                </c:pt>
                <c:pt idx="49">
                  <c:v>7916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88-4B7F-B9D3-9B68ACB7D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2416280"/>
        <c:axId val="742418248"/>
      </c:areaChart>
      <c:catAx>
        <c:axId val="742416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418248"/>
        <c:crosses val="autoZero"/>
        <c:auto val="1"/>
        <c:lblAlgn val="ctr"/>
        <c:lblOffset val="100"/>
        <c:noMultiLvlLbl val="0"/>
      </c:catAx>
      <c:valAx>
        <c:axId val="742418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416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b="1"/>
              <a:t>NPCF - NPCA</a:t>
            </a:r>
            <a:r>
              <a:rPr lang="en-CA" b="1" baseline="0"/>
              <a:t> Project Support - 1996 to 2018</a:t>
            </a:r>
            <a:endParaRPr lang="en-CA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'Disbursements - NPCA Projects'!$A$31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'Disbursements - NPCA Projects'!$B$31</c:f>
              <c:numCache>
                <c:formatCode>_-* #,##0_-;\-* #,##0_-;_-* "-"??_-;_-@_-</c:formatCode>
                <c:ptCount val="1"/>
                <c:pt idx="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6-40B4-9452-434E4A055C5F}"/>
            </c:ext>
          </c:extLst>
        </c:ser>
        <c:ser>
          <c:idx val="1"/>
          <c:order val="1"/>
          <c:tx>
            <c:strRef>
              <c:f>'Disbursements - NPCA Projects'!$A$32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'Disbursements - NPCA Projects'!$B$32</c:f>
              <c:numCache>
                <c:formatCode>_-* #,##0_-;\-* #,##0_-;_-* "-"??_-;_-@_-</c:formatCode>
                <c:ptCount val="1"/>
                <c:pt idx="0">
                  <c:v>198177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C6-40B4-9452-434E4A055C5F}"/>
            </c:ext>
          </c:extLst>
        </c:ser>
        <c:ser>
          <c:idx val="2"/>
          <c:order val="2"/>
          <c:tx>
            <c:strRef>
              <c:f>'Disbursements - NPCA Projects'!$A$33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'Disbursements - NPCA Projects'!$B$33</c:f>
              <c:numCache>
                <c:formatCode>_-* #,##0_-;\-* #,##0_-;_-* "-"??_-;_-@_-</c:formatCode>
                <c:ptCount val="1"/>
                <c:pt idx="0">
                  <c:v>41196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C6-40B4-9452-434E4A055C5F}"/>
            </c:ext>
          </c:extLst>
        </c:ser>
        <c:ser>
          <c:idx val="3"/>
          <c:order val="3"/>
          <c:tx>
            <c:strRef>
              <c:f>'Disbursements - NPCA Projects'!$A$34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'Disbursements - NPCA Projects'!$B$34</c:f>
              <c:numCache>
                <c:formatCode>_-* #,##0_-;\-* #,##0_-;_-* "-"??_-;_-@_-</c:formatCode>
                <c:ptCount val="1"/>
                <c:pt idx="0">
                  <c:v>51031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C6-40B4-9452-434E4A055C5F}"/>
            </c:ext>
          </c:extLst>
        </c:ser>
        <c:ser>
          <c:idx val="4"/>
          <c:order val="4"/>
          <c:tx>
            <c:strRef>
              <c:f>'Disbursements - NPCA Projects'!$A$35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'Disbursements - NPCA Projects'!$B$35</c:f>
              <c:numCache>
                <c:formatCode>_-* #,##0_-;\-* #,##0_-;_-* "-"??_-;_-@_-</c:formatCode>
                <c:ptCount val="1"/>
                <c:pt idx="0">
                  <c:v>185695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C6-40B4-9452-434E4A055C5F}"/>
            </c:ext>
          </c:extLst>
        </c:ser>
        <c:ser>
          <c:idx val="5"/>
          <c:order val="5"/>
          <c:tx>
            <c:strRef>
              <c:f>'Disbursements - NPCA Projects'!$A$36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'Disbursements - NPCA Projects'!$B$36</c:f>
              <c:numCache>
                <c:formatCode>_-* #,##0_-;\-* #,##0_-;_-* "-"??_-;_-@_-</c:formatCode>
                <c:ptCount val="1"/>
                <c:pt idx="0">
                  <c:v>143767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C6-40B4-9452-434E4A055C5F}"/>
            </c:ext>
          </c:extLst>
        </c:ser>
        <c:ser>
          <c:idx val="6"/>
          <c:order val="6"/>
          <c:tx>
            <c:strRef>
              <c:f>'Disbursements - NPCA Projects'!$A$37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Projects'!$B$37</c:f>
              <c:numCache>
                <c:formatCode>_-* #,##0_-;\-* #,##0_-;_-* "-"??_-;_-@_-</c:formatCode>
                <c:ptCount val="1"/>
                <c:pt idx="0">
                  <c:v>200828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C6-40B4-9452-434E4A055C5F}"/>
            </c:ext>
          </c:extLst>
        </c:ser>
        <c:ser>
          <c:idx val="7"/>
          <c:order val="7"/>
          <c:tx>
            <c:strRef>
              <c:f>'Disbursements - NPCA Projects'!$A$38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Projects'!$B$38</c:f>
              <c:numCache>
                <c:formatCode>_-* #,##0_-;\-* #,##0_-;_-* "-"??_-;_-@_-</c:formatCode>
                <c:ptCount val="1"/>
                <c:pt idx="0">
                  <c:v>291852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C6-40B4-9452-434E4A055C5F}"/>
            </c:ext>
          </c:extLst>
        </c:ser>
        <c:ser>
          <c:idx val="8"/>
          <c:order val="8"/>
          <c:tx>
            <c:strRef>
              <c:f>'Disbursements - NPCA Projects'!$A$39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Projects'!$B$39</c:f>
              <c:numCache>
                <c:formatCode>_-* #,##0_-;\-* #,##0_-;_-* "-"??_-;_-@_-</c:formatCode>
                <c:ptCount val="1"/>
                <c:pt idx="0">
                  <c:v>61619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C6-40B4-9452-434E4A055C5F}"/>
            </c:ext>
          </c:extLst>
        </c:ser>
        <c:ser>
          <c:idx val="9"/>
          <c:order val="9"/>
          <c:tx>
            <c:strRef>
              <c:f>'Disbursements - NPCA Projects'!$A$40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Projects'!$B$40</c:f>
              <c:numCache>
                <c:formatCode>_-* #,##0_-;\-* #,##0_-;_-* "-"??_-;_-@_-</c:formatCode>
                <c:ptCount val="1"/>
                <c:pt idx="0">
                  <c:v>63492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C6-40B4-9452-434E4A055C5F}"/>
            </c:ext>
          </c:extLst>
        </c:ser>
        <c:ser>
          <c:idx val="10"/>
          <c:order val="10"/>
          <c:tx>
            <c:strRef>
              <c:f>'Disbursements - NPCA Projects'!$A$41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Projects'!$B$41</c:f>
              <c:numCache>
                <c:formatCode>_-* #,##0_-;\-* #,##0_-;_-* "-"??_-;_-@_-</c:formatCode>
                <c:ptCount val="1"/>
                <c:pt idx="0">
                  <c:v>128459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C6-40B4-9452-434E4A055C5F}"/>
            </c:ext>
          </c:extLst>
        </c:ser>
        <c:ser>
          <c:idx val="11"/>
          <c:order val="11"/>
          <c:tx>
            <c:strRef>
              <c:f>'Disbursements - NPCA Projects'!$A$42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Projects'!$B$42</c:f>
              <c:numCache>
                <c:formatCode>_-* #,##0_-;\-* #,##0_-;_-* "-"??_-;_-@_-</c:formatCode>
                <c:ptCount val="1"/>
                <c:pt idx="0">
                  <c:v>363993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CC6-40B4-9452-434E4A055C5F}"/>
            </c:ext>
          </c:extLst>
        </c:ser>
        <c:ser>
          <c:idx val="12"/>
          <c:order val="12"/>
          <c:tx>
            <c:strRef>
              <c:f>'Disbursements - NPCA Projects'!$A$43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Projects'!$B$43</c:f>
              <c:numCache>
                <c:formatCode>_-* #,##0_-;\-* #,##0_-;_-* "-"??_-;_-@_-</c:formatCode>
                <c:ptCount val="1"/>
                <c:pt idx="0">
                  <c:v>43228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CC6-40B4-9452-434E4A055C5F}"/>
            </c:ext>
          </c:extLst>
        </c:ser>
        <c:ser>
          <c:idx val="13"/>
          <c:order val="13"/>
          <c:tx>
            <c:strRef>
              <c:f>'Disbursements - NPCA Projects'!$A$44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Projects'!$B$44</c:f>
              <c:numCache>
                <c:formatCode>_-* #,##0_-;\-* #,##0_-;_-* "-"??_-;_-@_-</c:formatCode>
                <c:ptCount val="1"/>
                <c:pt idx="0">
                  <c:v>71773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CC6-40B4-9452-434E4A055C5F}"/>
            </c:ext>
          </c:extLst>
        </c:ser>
        <c:ser>
          <c:idx val="14"/>
          <c:order val="14"/>
          <c:tx>
            <c:strRef>
              <c:f>'Disbursements - NPCA Projects'!$A$45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Projects'!$B$45</c:f>
              <c:numCache>
                <c:formatCode>_-* #,##0_-;\-* #,##0_-;_-* "-"??_-;_-@_-</c:formatCode>
                <c:ptCount val="1"/>
                <c:pt idx="0">
                  <c:v>89775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CC6-40B4-9452-434E4A055C5F}"/>
            </c:ext>
          </c:extLst>
        </c:ser>
        <c:ser>
          <c:idx val="15"/>
          <c:order val="15"/>
          <c:tx>
            <c:strRef>
              <c:f>'Disbursements - NPCA Projects'!$A$46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Projects'!$B$46</c:f>
              <c:numCache>
                <c:formatCode>_-* #,##0_-;\-* #,##0_-;_-* "-"??_-;_-@_-</c:formatCode>
                <c:ptCount val="1"/>
                <c:pt idx="0">
                  <c:v>49995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CC6-40B4-9452-434E4A055C5F}"/>
            </c:ext>
          </c:extLst>
        </c:ser>
        <c:ser>
          <c:idx val="16"/>
          <c:order val="16"/>
          <c:tx>
            <c:strRef>
              <c:f>'Disbursements - NPCA Projects'!$A$47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Projects'!$B$47</c:f>
              <c:numCache>
                <c:formatCode>_-* #,##0_-;\-* #,##0_-;_-* "-"??_-;_-@_-</c:formatCode>
                <c:ptCount val="1"/>
                <c:pt idx="0">
                  <c:v>16322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CC6-40B4-9452-434E4A055C5F}"/>
            </c:ext>
          </c:extLst>
        </c:ser>
        <c:ser>
          <c:idx val="17"/>
          <c:order val="17"/>
          <c:tx>
            <c:strRef>
              <c:f>'Disbursements - NPCA Projects'!$A$48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Projects'!$B$48</c:f>
              <c:numCache>
                <c:formatCode>_-* #,##0_-;\-* #,##0_-;_-* "-"??_-;_-@_-</c:formatCode>
                <c:ptCount val="1"/>
                <c:pt idx="0">
                  <c:v>39802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CC6-40B4-9452-434E4A055C5F}"/>
            </c:ext>
          </c:extLst>
        </c:ser>
        <c:ser>
          <c:idx val="18"/>
          <c:order val="18"/>
          <c:tx>
            <c:strRef>
              <c:f>'Disbursements - NPCA Projects'!$A$49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Projects'!$B$49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CC6-40B4-9452-434E4A055C5F}"/>
            </c:ext>
          </c:extLst>
        </c:ser>
        <c:ser>
          <c:idx val="19"/>
          <c:order val="19"/>
          <c:tx>
            <c:strRef>
              <c:f>'Disbursements - NPCA Projects'!$A$50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Projects'!$B$50</c:f>
              <c:numCache>
                <c:formatCode>_-* #,##0_-;\-* #,##0_-;_-* "-"??_-;_-@_-</c:formatCode>
                <c:ptCount val="1"/>
                <c:pt idx="0">
                  <c:v>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CC6-40B4-9452-434E4A055C5F}"/>
            </c:ext>
          </c:extLst>
        </c:ser>
        <c:ser>
          <c:idx val="20"/>
          <c:order val="20"/>
          <c:tx>
            <c:strRef>
              <c:f>'Disbursements - NPCA Projects'!$A$51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Projects'!$B$51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CC6-40B4-9452-434E4A055C5F}"/>
            </c:ext>
          </c:extLst>
        </c:ser>
        <c:ser>
          <c:idx val="21"/>
          <c:order val="21"/>
          <c:tx>
            <c:strRef>
              <c:f>'Disbursements - NPCA Projects'!$A$52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Projects'!$B$52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CC6-40B4-9452-434E4A055C5F}"/>
            </c:ext>
          </c:extLst>
        </c:ser>
        <c:ser>
          <c:idx val="22"/>
          <c:order val="22"/>
          <c:tx>
            <c:strRef>
              <c:f>'Disbursements - NPCA Projects'!$A$53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'Disbursements - NPCA Projects'!$B$53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CC6-40B4-9452-434E4A055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2429152"/>
        <c:axId val="732433744"/>
      </c:barChart>
      <c:catAx>
        <c:axId val="73242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433744"/>
        <c:crosses val="autoZero"/>
        <c:auto val="1"/>
        <c:lblAlgn val="ctr"/>
        <c:lblOffset val="100"/>
        <c:noMultiLvlLbl val="0"/>
      </c:catAx>
      <c:valAx>
        <c:axId val="73243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42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2EBCC-6243-4516-8135-B549D1E9CBB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135F1D-4F27-4FF5-BAC4-7BE8A7BBEB01}">
      <dgm:prSet/>
      <dgm:spPr/>
      <dgm:t>
        <a:bodyPr/>
        <a:lstStyle/>
        <a:p>
          <a:r>
            <a:rPr lang="en-CA" dirty="0"/>
            <a:t>Update By-Law, Policies, 2019 Audit, Annual Report</a:t>
          </a:r>
          <a:endParaRPr lang="en-US" dirty="0"/>
        </a:p>
      </dgm:t>
    </dgm:pt>
    <dgm:pt modelId="{DC23740B-C8E0-4292-9C61-5C754BB6C8B7}" type="parTrans" cxnId="{37166271-FE24-441D-82C4-417C713244C1}">
      <dgm:prSet/>
      <dgm:spPr/>
      <dgm:t>
        <a:bodyPr/>
        <a:lstStyle/>
        <a:p>
          <a:endParaRPr lang="en-US"/>
        </a:p>
      </dgm:t>
    </dgm:pt>
    <dgm:pt modelId="{C7B58946-115F-4120-A9E0-C86E73555E4F}" type="sibTrans" cxnId="{37166271-FE24-441D-82C4-417C713244C1}">
      <dgm:prSet/>
      <dgm:spPr/>
      <dgm:t>
        <a:bodyPr/>
        <a:lstStyle/>
        <a:p>
          <a:endParaRPr lang="en-US"/>
        </a:p>
      </dgm:t>
    </dgm:pt>
    <dgm:pt modelId="{5A8533CF-C91A-44D2-95A7-80C15A4D2DAE}">
      <dgm:prSet/>
      <dgm:spPr/>
      <dgm:t>
        <a:bodyPr/>
        <a:lstStyle/>
        <a:p>
          <a:r>
            <a:rPr lang="en-CA" dirty="0"/>
            <a:t>Recruit new Board Members</a:t>
          </a:r>
          <a:endParaRPr lang="en-US" dirty="0"/>
        </a:p>
      </dgm:t>
    </dgm:pt>
    <dgm:pt modelId="{9A38697A-8782-4B5D-BDAA-063526FA142C}" type="parTrans" cxnId="{4E1D3F2D-30F0-41FF-9867-04E3CB5E8422}">
      <dgm:prSet/>
      <dgm:spPr/>
      <dgm:t>
        <a:bodyPr/>
        <a:lstStyle/>
        <a:p>
          <a:endParaRPr lang="en-US"/>
        </a:p>
      </dgm:t>
    </dgm:pt>
    <dgm:pt modelId="{D9289C96-0FF8-47A4-901F-02BEAB853B83}" type="sibTrans" cxnId="{4E1D3F2D-30F0-41FF-9867-04E3CB5E8422}">
      <dgm:prSet/>
      <dgm:spPr/>
      <dgm:t>
        <a:bodyPr/>
        <a:lstStyle/>
        <a:p>
          <a:endParaRPr lang="en-US"/>
        </a:p>
      </dgm:t>
    </dgm:pt>
    <dgm:pt modelId="{728F117F-D73C-4855-BCF7-FF42C2682927}">
      <dgm:prSet/>
      <dgm:spPr/>
      <dgm:t>
        <a:bodyPr/>
        <a:lstStyle/>
        <a:p>
          <a:r>
            <a:rPr lang="en-CA" dirty="0"/>
            <a:t>2 Events</a:t>
          </a:r>
          <a:endParaRPr lang="en-US" dirty="0"/>
        </a:p>
      </dgm:t>
    </dgm:pt>
    <dgm:pt modelId="{607CBD8E-101F-43E0-A294-BAE56F8ACD99}" type="parTrans" cxnId="{B1D9B39A-B84B-447E-82FA-2A825D5FC84F}">
      <dgm:prSet/>
      <dgm:spPr/>
      <dgm:t>
        <a:bodyPr/>
        <a:lstStyle/>
        <a:p>
          <a:endParaRPr lang="en-US"/>
        </a:p>
      </dgm:t>
    </dgm:pt>
    <dgm:pt modelId="{B57CA527-F030-4A22-ABC8-BA7D8CE1EAE2}" type="sibTrans" cxnId="{B1D9B39A-B84B-447E-82FA-2A825D5FC84F}">
      <dgm:prSet/>
      <dgm:spPr/>
      <dgm:t>
        <a:bodyPr/>
        <a:lstStyle/>
        <a:p>
          <a:endParaRPr lang="en-US"/>
        </a:p>
      </dgm:t>
    </dgm:pt>
    <dgm:pt modelId="{CC436E91-F94F-45FA-9EA9-7AD390F5B1B6}">
      <dgm:prSet/>
      <dgm:spPr/>
      <dgm:t>
        <a:bodyPr/>
        <a:lstStyle/>
        <a:p>
          <a:r>
            <a:rPr lang="en-CA" dirty="0"/>
            <a:t>Areas of funding support- </a:t>
          </a:r>
          <a:endParaRPr lang="en-US" dirty="0"/>
        </a:p>
      </dgm:t>
    </dgm:pt>
    <dgm:pt modelId="{B3013B7A-2FF0-40F9-A1AD-9C48C3487018}" type="parTrans" cxnId="{8197AB76-67D4-46BB-83FF-A882C9F5E96C}">
      <dgm:prSet/>
      <dgm:spPr/>
      <dgm:t>
        <a:bodyPr/>
        <a:lstStyle/>
        <a:p>
          <a:endParaRPr lang="en-US"/>
        </a:p>
      </dgm:t>
    </dgm:pt>
    <dgm:pt modelId="{D150E966-197F-427C-A0FB-BEBAD80B6443}" type="sibTrans" cxnId="{8197AB76-67D4-46BB-83FF-A882C9F5E96C}">
      <dgm:prSet/>
      <dgm:spPr/>
      <dgm:t>
        <a:bodyPr/>
        <a:lstStyle/>
        <a:p>
          <a:endParaRPr lang="en-US"/>
        </a:p>
      </dgm:t>
    </dgm:pt>
    <dgm:pt modelId="{B5A09F71-B7C1-42A1-828A-A42E61093E20}">
      <dgm:prSet/>
      <dgm:spPr/>
      <dgm:t>
        <a:bodyPr/>
        <a:lstStyle/>
        <a:p>
          <a:r>
            <a:rPr lang="en-CA" dirty="0"/>
            <a:t>- Education</a:t>
          </a:r>
          <a:endParaRPr lang="en-US" dirty="0"/>
        </a:p>
      </dgm:t>
    </dgm:pt>
    <dgm:pt modelId="{039EE676-B1D5-4125-8F2F-22B934593506}" type="parTrans" cxnId="{0D31F15E-E668-4015-B0DD-75C963059A84}">
      <dgm:prSet/>
      <dgm:spPr/>
      <dgm:t>
        <a:bodyPr/>
        <a:lstStyle/>
        <a:p>
          <a:endParaRPr lang="en-US"/>
        </a:p>
      </dgm:t>
    </dgm:pt>
    <dgm:pt modelId="{DA48AF0B-575E-441E-B367-726103DC425C}" type="sibTrans" cxnId="{0D31F15E-E668-4015-B0DD-75C963059A84}">
      <dgm:prSet/>
      <dgm:spPr/>
      <dgm:t>
        <a:bodyPr/>
        <a:lstStyle/>
        <a:p>
          <a:endParaRPr lang="en-US"/>
        </a:p>
      </dgm:t>
    </dgm:pt>
    <dgm:pt modelId="{ED56EACB-D2F5-4C94-B976-BD9334812013}">
      <dgm:prSet/>
      <dgm:spPr/>
      <dgm:t>
        <a:bodyPr/>
        <a:lstStyle/>
        <a:p>
          <a:r>
            <a:rPr lang="en-CA" dirty="0"/>
            <a:t>- Stewardship</a:t>
          </a:r>
          <a:endParaRPr lang="en-US" dirty="0"/>
        </a:p>
      </dgm:t>
    </dgm:pt>
    <dgm:pt modelId="{A8FD5B0E-0F78-41E2-82A2-ADB874B367DF}" type="parTrans" cxnId="{2208FE48-C02C-4CB9-A53E-8ED1C5703458}">
      <dgm:prSet/>
      <dgm:spPr/>
      <dgm:t>
        <a:bodyPr/>
        <a:lstStyle/>
        <a:p>
          <a:endParaRPr lang="en-US"/>
        </a:p>
      </dgm:t>
    </dgm:pt>
    <dgm:pt modelId="{F05113FA-531D-40CA-B8B2-C13AD0BE9A66}" type="sibTrans" cxnId="{2208FE48-C02C-4CB9-A53E-8ED1C5703458}">
      <dgm:prSet/>
      <dgm:spPr/>
      <dgm:t>
        <a:bodyPr/>
        <a:lstStyle/>
        <a:p>
          <a:endParaRPr lang="en-US"/>
        </a:p>
      </dgm:t>
    </dgm:pt>
    <dgm:pt modelId="{C3A289FF-202F-404E-BE8F-D577B0C6C5BB}">
      <dgm:prSet/>
      <dgm:spPr/>
      <dgm:t>
        <a:bodyPr/>
        <a:lstStyle/>
        <a:p>
          <a:r>
            <a:rPr lang="en-CA" dirty="0"/>
            <a:t>Presentation to NPCA</a:t>
          </a:r>
          <a:endParaRPr lang="en-US" dirty="0"/>
        </a:p>
      </dgm:t>
    </dgm:pt>
    <dgm:pt modelId="{4AC710C9-61F0-4723-897A-BF63EB5AD339}" type="parTrans" cxnId="{9B3862F1-EF50-4336-8B68-4BAEE34FA4EF}">
      <dgm:prSet/>
      <dgm:spPr/>
      <dgm:t>
        <a:bodyPr/>
        <a:lstStyle/>
        <a:p>
          <a:endParaRPr lang="en-US"/>
        </a:p>
      </dgm:t>
    </dgm:pt>
    <dgm:pt modelId="{6C94E028-80FC-4BFC-8458-64D163ADE8D0}" type="sibTrans" cxnId="{9B3862F1-EF50-4336-8B68-4BAEE34FA4EF}">
      <dgm:prSet/>
      <dgm:spPr/>
      <dgm:t>
        <a:bodyPr/>
        <a:lstStyle/>
        <a:p>
          <a:endParaRPr lang="en-US"/>
        </a:p>
      </dgm:t>
    </dgm:pt>
    <dgm:pt modelId="{4E1835FE-D270-4373-AC75-DD49C697D5DE}">
      <dgm:prSet/>
      <dgm:spPr/>
      <dgm:t>
        <a:bodyPr/>
        <a:lstStyle/>
        <a:p>
          <a:r>
            <a:rPr lang="en-CA" dirty="0"/>
            <a:t>Conservation areas projects</a:t>
          </a:r>
          <a:endParaRPr lang="en-US" dirty="0"/>
        </a:p>
      </dgm:t>
    </dgm:pt>
    <dgm:pt modelId="{3BC32FE0-ACD1-42A2-95E4-F26733784A06}" type="parTrans" cxnId="{E8DB44CB-FBD6-4C97-8B9B-2F9E13DD6792}">
      <dgm:prSet/>
      <dgm:spPr/>
      <dgm:t>
        <a:bodyPr/>
        <a:lstStyle/>
        <a:p>
          <a:endParaRPr lang="en-CA"/>
        </a:p>
      </dgm:t>
    </dgm:pt>
    <dgm:pt modelId="{E0803F73-ED57-4F2A-82EB-6AA09674E273}" type="sibTrans" cxnId="{E8DB44CB-FBD6-4C97-8B9B-2F9E13DD6792}">
      <dgm:prSet/>
      <dgm:spPr/>
      <dgm:t>
        <a:bodyPr/>
        <a:lstStyle/>
        <a:p>
          <a:endParaRPr lang="en-CA"/>
        </a:p>
      </dgm:t>
    </dgm:pt>
    <dgm:pt modelId="{3ED5995C-DE56-4C6B-BC6A-A726ECFC5395}" type="pres">
      <dgm:prSet presAssocID="{1242EBCC-6243-4516-8135-B549D1E9CBB2}" presName="diagram" presStyleCnt="0">
        <dgm:presLayoutVars>
          <dgm:dir/>
          <dgm:resizeHandles val="exact"/>
        </dgm:presLayoutVars>
      </dgm:prSet>
      <dgm:spPr/>
    </dgm:pt>
    <dgm:pt modelId="{C5965979-91D1-4D48-B15A-4D3EE6504A57}" type="pres">
      <dgm:prSet presAssocID="{07135F1D-4F27-4FF5-BAC4-7BE8A7BBEB01}" presName="node" presStyleLbl="node1" presStyleIdx="0" presStyleCnt="8">
        <dgm:presLayoutVars>
          <dgm:bulletEnabled val="1"/>
        </dgm:presLayoutVars>
      </dgm:prSet>
      <dgm:spPr/>
    </dgm:pt>
    <dgm:pt modelId="{8F554BFE-BFD6-45FB-9075-8489B7C7D43B}" type="pres">
      <dgm:prSet presAssocID="{C7B58946-115F-4120-A9E0-C86E73555E4F}" presName="sibTrans" presStyleCnt="0"/>
      <dgm:spPr/>
    </dgm:pt>
    <dgm:pt modelId="{4307DF8B-9DC2-411F-A6BB-0DA14299AAF5}" type="pres">
      <dgm:prSet presAssocID="{5A8533CF-C91A-44D2-95A7-80C15A4D2DAE}" presName="node" presStyleLbl="node1" presStyleIdx="1" presStyleCnt="8">
        <dgm:presLayoutVars>
          <dgm:bulletEnabled val="1"/>
        </dgm:presLayoutVars>
      </dgm:prSet>
      <dgm:spPr/>
    </dgm:pt>
    <dgm:pt modelId="{9559F946-A9E4-4A39-B30E-5DA163B426E6}" type="pres">
      <dgm:prSet presAssocID="{D9289C96-0FF8-47A4-901F-02BEAB853B83}" presName="sibTrans" presStyleCnt="0"/>
      <dgm:spPr/>
    </dgm:pt>
    <dgm:pt modelId="{AC3DAB4C-3A92-4BF7-8679-93678BE7EC8E}" type="pres">
      <dgm:prSet presAssocID="{728F117F-D73C-4855-BCF7-FF42C2682927}" presName="node" presStyleLbl="node1" presStyleIdx="2" presStyleCnt="8">
        <dgm:presLayoutVars>
          <dgm:bulletEnabled val="1"/>
        </dgm:presLayoutVars>
      </dgm:prSet>
      <dgm:spPr/>
    </dgm:pt>
    <dgm:pt modelId="{73A5C0E6-B4DB-49AD-8447-35C921709CA5}" type="pres">
      <dgm:prSet presAssocID="{B57CA527-F030-4A22-ABC8-BA7D8CE1EAE2}" presName="sibTrans" presStyleCnt="0"/>
      <dgm:spPr/>
    </dgm:pt>
    <dgm:pt modelId="{CF0114DC-856F-4A0B-AA47-E1E51D384EEA}" type="pres">
      <dgm:prSet presAssocID="{CC436E91-F94F-45FA-9EA9-7AD390F5B1B6}" presName="node" presStyleLbl="node1" presStyleIdx="3" presStyleCnt="8">
        <dgm:presLayoutVars>
          <dgm:bulletEnabled val="1"/>
        </dgm:presLayoutVars>
      </dgm:prSet>
      <dgm:spPr/>
    </dgm:pt>
    <dgm:pt modelId="{E7941E69-55A2-4FE6-97DC-C260A72DCF28}" type="pres">
      <dgm:prSet presAssocID="{D150E966-197F-427C-A0FB-BEBAD80B6443}" presName="sibTrans" presStyleCnt="0"/>
      <dgm:spPr/>
    </dgm:pt>
    <dgm:pt modelId="{DF243496-B937-48AB-BACB-CCCA8D90F3CB}" type="pres">
      <dgm:prSet presAssocID="{B5A09F71-B7C1-42A1-828A-A42E61093E20}" presName="node" presStyleLbl="node1" presStyleIdx="4" presStyleCnt="8">
        <dgm:presLayoutVars>
          <dgm:bulletEnabled val="1"/>
        </dgm:presLayoutVars>
      </dgm:prSet>
      <dgm:spPr/>
    </dgm:pt>
    <dgm:pt modelId="{FDF11F13-3FEF-4B9E-B886-AE4AFADCB235}" type="pres">
      <dgm:prSet presAssocID="{DA48AF0B-575E-441E-B367-726103DC425C}" presName="sibTrans" presStyleCnt="0"/>
      <dgm:spPr/>
    </dgm:pt>
    <dgm:pt modelId="{7685B562-1BB1-427C-976C-362E6D45630B}" type="pres">
      <dgm:prSet presAssocID="{ED56EACB-D2F5-4C94-B976-BD9334812013}" presName="node" presStyleLbl="node1" presStyleIdx="5" presStyleCnt="8">
        <dgm:presLayoutVars>
          <dgm:bulletEnabled val="1"/>
        </dgm:presLayoutVars>
      </dgm:prSet>
      <dgm:spPr/>
    </dgm:pt>
    <dgm:pt modelId="{A69E5AE8-7530-46FA-B755-2D0166C12EB8}" type="pres">
      <dgm:prSet presAssocID="{F05113FA-531D-40CA-B8B2-C13AD0BE9A66}" presName="sibTrans" presStyleCnt="0"/>
      <dgm:spPr/>
    </dgm:pt>
    <dgm:pt modelId="{71767FB4-0F27-4609-B8C1-40AB30EA8269}" type="pres">
      <dgm:prSet presAssocID="{4E1835FE-D270-4373-AC75-DD49C697D5DE}" presName="node" presStyleLbl="node1" presStyleIdx="6" presStyleCnt="8">
        <dgm:presLayoutVars>
          <dgm:bulletEnabled val="1"/>
        </dgm:presLayoutVars>
      </dgm:prSet>
      <dgm:spPr/>
    </dgm:pt>
    <dgm:pt modelId="{2FF90515-BF86-49B4-945B-E8253FBEACD7}" type="pres">
      <dgm:prSet presAssocID="{E0803F73-ED57-4F2A-82EB-6AA09674E273}" presName="sibTrans" presStyleCnt="0"/>
      <dgm:spPr/>
    </dgm:pt>
    <dgm:pt modelId="{90EE8464-8ED0-4E02-8F42-D4D176C78DEA}" type="pres">
      <dgm:prSet presAssocID="{C3A289FF-202F-404E-BE8F-D577B0C6C5BB}" presName="node" presStyleLbl="node1" presStyleIdx="7" presStyleCnt="8">
        <dgm:presLayoutVars>
          <dgm:bulletEnabled val="1"/>
        </dgm:presLayoutVars>
      </dgm:prSet>
      <dgm:spPr/>
    </dgm:pt>
  </dgm:ptLst>
  <dgm:cxnLst>
    <dgm:cxn modelId="{06D0790C-6597-4541-8852-30DEBFF16642}" type="presOf" srcId="{CC436E91-F94F-45FA-9EA9-7AD390F5B1B6}" destId="{CF0114DC-856F-4A0B-AA47-E1E51D384EEA}" srcOrd="0" destOrd="0" presId="urn:microsoft.com/office/officeart/2005/8/layout/default"/>
    <dgm:cxn modelId="{BAC92916-FA4E-43C0-88B9-1DFF3E2D0626}" type="presOf" srcId="{728F117F-D73C-4855-BCF7-FF42C2682927}" destId="{AC3DAB4C-3A92-4BF7-8679-93678BE7EC8E}" srcOrd="0" destOrd="0" presId="urn:microsoft.com/office/officeart/2005/8/layout/default"/>
    <dgm:cxn modelId="{F509E225-C9AD-4484-84B0-A1356B9C02AB}" type="presOf" srcId="{5A8533CF-C91A-44D2-95A7-80C15A4D2DAE}" destId="{4307DF8B-9DC2-411F-A6BB-0DA14299AAF5}" srcOrd="0" destOrd="0" presId="urn:microsoft.com/office/officeart/2005/8/layout/default"/>
    <dgm:cxn modelId="{21EC7329-0597-4E67-A62F-5129CE65FB6F}" type="presOf" srcId="{07135F1D-4F27-4FF5-BAC4-7BE8A7BBEB01}" destId="{C5965979-91D1-4D48-B15A-4D3EE6504A57}" srcOrd="0" destOrd="0" presId="urn:microsoft.com/office/officeart/2005/8/layout/default"/>
    <dgm:cxn modelId="{4E1D3F2D-30F0-41FF-9867-04E3CB5E8422}" srcId="{1242EBCC-6243-4516-8135-B549D1E9CBB2}" destId="{5A8533CF-C91A-44D2-95A7-80C15A4D2DAE}" srcOrd="1" destOrd="0" parTransId="{9A38697A-8782-4B5D-BDAA-063526FA142C}" sibTransId="{D9289C96-0FF8-47A4-901F-02BEAB853B83}"/>
    <dgm:cxn modelId="{0D31F15E-E668-4015-B0DD-75C963059A84}" srcId="{1242EBCC-6243-4516-8135-B549D1E9CBB2}" destId="{B5A09F71-B7C1-42A1-828A-A42E61093E20}" srcOrd="4" destOrd="0" parTransId="{039EE676-B1D5-4125-8F2F-22B934593506}" sibTransId="{DA48AF0B-575E-441E-B367-726103DC425C}"/>
    <dgm:cxn modelId="{2208FE48-C02C-4CB9-A53E-8ED1C5703458}" srcId="{1242EBCC-6243-4516-8135-B549D1E9CBB2}" destId="{ED56EACB-D2F5-4C94-B976-BD9334812013}" srcOrd="5" destOrd="0" parTransId="{A8FD5B0E-0F78-41E2-82A2-ADB874B367DF}" sibTransId="{F05113FA-531D-40CA-B8B2-C13AD0BE9A66}"/>
    <dgm:cxn modelId="{37166271-FE24-441D-82C4-417C713244C1}" srcId="{1242EBCC-6243-4516-8135-B549D1E9CBB2}" destId="{07135F1D-4F27-4FF5-BAC4-7BE8A7BBEB01}" srcOrd="0" destOrd="0" parTransId="{DC23740B-C8E0-4292-9C61-5C754BB6C8B7}" sibTransId="{C7B58946-115F-4120-A9E0-C86E73555E4F}"/>
    <dgm:cxn modelId="{8B680456-EBAC-4760-9EF9-33AFF2FA2871}" type="presOf" srcId="{4E1835FE-D270-4373-AC75-DD49C697D5DE}" destId="{71767FB4-0F27-4609-B8C1-40AB30EA8269}" srcOrd="0" destOrd="0" presId="urn:microsoft.com/office/officeart/2005/8/layout/default"/>
    <dgm:cxn modelId="{2D8C7576-8B6B-450E-94F2-3F6020063C2D}" type="presOf" srcId="{C3A289FF-202F-404E-BE8F-D577B0C6C5BB}" destId="{90EE8464-8ED0-4E02-8F42-D4D176C78DEA}" srcOrd="0" destOrd="0" presId="urn:microsoft.com/office/officeart/2005/8/layout/default"/>
    <dgm:cxn modelId="{8197AB76-67D4-46BB-83FF-A882C9F5E96C}" srcId="{1242EBCC-6243-4516-8135-B549D1E9CBB2}" destId="{CC436E91-F94F-45FA-9EA9-7AD390F5B1B6}" srcOrd="3" destOrd="0" parTransId="{B3013B7A-2FF0-40F9-A1AD-9C48C3487018}" sibTransId="{D150E966-197F-427C-A0FB-BEBAD80B6443}"/>
    <dgm:cxn modelId="{D803207A-B224-4A78-B76F-4AAB5D83D8FD}" type="presOf" srcId="{B5A09F71-B7C1-42A1-828A-A42E61093E20}" destId="{DF243496-B937-48AB-BACB-CCCA8D90F3CB}" srcOrd="0" destOrd="0" presId="urn:microsoft.com/office/officeart/2005/8/layout/default"/>
    <dgm:cxn modelId="{B1D9B39A-B84B-447E-82FA-2A825D5FC84F}" srcId="{1242EBCC-6243-4516-8135-B549D1E9CBB2}" destId="{728F117F-D73C-4855-BCF7-FF42C2682927}" srcOrd="2" destOrd="0" parTransId="{607CBD8E-101F-43E0-A294-BAE56F8ACD99}" sibTransId="{B57CA527-F030-4A22-ABC8-BA7D8CE1EAE2}"/>
    <dgm:cxn modelId="{E8DB44CB-FBD6-4C97-8B9B-2F9E13DD6792}" srcId="{1242EBCC-6243-4516-8135-B549D1E9CBB2}" destId="{4E1835FE-D270-4373-AC75-DD49C697D5DE}" srcOrd="6" destOrd="0" parTransId="{3BC32FE0-ACD1-42A2-95E4-F26733784A06}" sibTransId="{E0803F73-ED57-4F2A-82EB-6AA09674E273}"/>
    <dgm:cxn modelId="{EB11A8EF-4946-405B-8385-0967686430E8}" type="presOf" srcId="{1242EBCC-6243-4516-8135-B549D1E9CBB2}" destId="{3ED5995C-DE56-4C6B-BC6A-A726ECFC5395}" srcOrd="0" destOrd="0" presId="urn:microsoft.com/office/officeart/2005/8/layout/default"/>
    <dgm:cxn modelId="{9B3862F1-EF50-4336-8B68-4BAEE34FA4EF}" srcId="{1242EBCC-6243-4516-8135-B549D1E9CBB2}" destId="{C3A289FF-202F-404E-BE8F-D577B0C6C5BB}" srcOrd="7" destOrd="0" parTransId="{4AC710C9-61F0-4723-897A-BF63EB5AD339}" sibTransId="{6C94E028-80FC-4BFC-8458-64D163ADE8D0}"/>
    <dgm:cxn modelId="{A1F943F5-0CC6-42C4-9016-AC318EA32900}" type="presOf" srcId="{ED56EACB-D2F5-4C94-B976-BD9334812013}" destId="{7685B562-1BB1-427C-976C-362E6D45630B}" srcOrd="0" destOrd="0" presId="urn:microsoft.com/office/officeart/2005/8/layout/default"/>
    <dgm:cxn modelId="{FDAD958B-E6E8-4A82-945A-B928FD78DD0D}" type="presParOf" srcId="{3ED5995C-DE56-4C6B-BC6A-A726ECFC5395}" destId="{C5965979-91D1-4D48-B15A-4D3EE6504A57}" srcOrd="0" destOrd="0" presId="urn:microsoft.com/office/officeart/2005/8/layout/default"/>
    <dgm:cxn modelId="{D765BC34-2E60-4FC7-BD3F-207E4C221796}" type="presParOf" srcId="{3ED5995C-DE56-4C6B-BC6A-A726ECFC5395}" destId="{8F554BFE-BFD6-45FB-9075-8489B7C7D43B}" srcOrd="1" destOrd="0" presId="urn:microsoft.com/office/officeart/2005/8/layout/default"/>
    <dgm:cxn modelId="{1076EB5E-7FE9-4037-82FF-5A4AE8120EDD}" type="presParOf" srcId="{3ED5995C-DE56-4C6B-BC6A-A726ECFC5395}" destId="{4307DF8B-9DC2-411F-A6BB-0DA14299AAF5}" srcOrd="2" destOrd="0" presId="urn:microsoft.com/office/officeart/2005/8/layout/default"/>
    <dgm:cxn modelId="{0523EF96-5C5C-4525-A2AC-0EA867ADBB4A}" type="presParOf" srcId="{3ED5995C-DE56-4C6B-BC6A-A726ECFC5395}" destId="{9559F946-A9E4-4A39-B30E-5DA163B426E6}" srcOrd="3" destOrd="0" presId="urn:microsoft.com/office/officeart/2005/8/layout/default"/>
    <dgm:cxn modelId="{FDB8C191-8DDF-45D1-B20C-F86FB2523ECC}" type="presParOf" srcId="{3ED5995C-DE56-4C6B-BC6A-A726ECFC5395}" destId="{AC3DAB4C-3A92-4BF7-8679-93678BE7EC8E}" srcOrd="4" destOrd="0" presId="urn:microsoft.com/office/officeart/2005/8/layout/default"/>
    <dgm:cxn modelId="{8C24A283-683F-4C7C-9542-8D4EFDF359F1}" type="presParOf" srcId="{3ED5995C-DE56-4C6B-BC6A-A726ECFC5395}" destId="{73A5C0E6-B4DB-49AD-8447-35C921709CA5}" srcOrd="5" destOrd="0" presId="urn:microsoft.com/office/officeart/2005/8/layout/default"/>
    <dgm:cxn modelId="{D6BFE253-BA0F-4BDB-8F9B-3EC6281B04E7}" type="presParOf" srcId="{3ED5995C-DE56-4C6B-BC6A-A726ECFC5395}" destId="{CF0114DC-856F-4A0B-AA47-E1E51D384EEA}" srcOrd="6" destOrd="0" presId="urn:microsoft.com/office/officeart/2005/8/layout/default"/>
    <dgm:cxn modelId="{BA09C9BD-CF62-41EE-AAF2-ED9347D0EA1D}" type="presParOf" srcId="{3ED5995C-DE56-4C6B-BC6A-A726ECFC5395}" destId="{E7941E69-55A2-4FE6-97DC-C260A72DCF28}" srcOrd="7" destOrd="0" presId="urn:microsoft.com/office/officeart/2005/8/layout/default"/>
    <dgm:cxn modelId="{0BB1493B-07D2-4F6E-9AF7-6FD45EDE4AFF}" type="presParOf" srcId="{3ED5995C-DE56-4C6B-BC6A-A726ECFC5395}" destId="{DF243496-B937-48AB-BACB-CCCA8D90F3CB}" srcOrd="8" destOrd="0" presId="urn:microsoft.com/office/officeart/2005/8/layout/default"/>
    <dgm:cxn modelId="{7E19BAB0-A4F8-4FE9-A9E9-060784128508}" type="presParOf" srcId="{3ED5995C-DE56-4C6B-BC6A-A726ECFC5395}" destId="{FDF11F13-3FEF-4B9E-B886-AE4AFADCB235}" srcOrd="9" destOrd="0" presId="urn:microsoft.com/office/officeart/2005/8/layout/default"/>
    <dgm:cxn modelId="{1AC4CEDF-273D-4F0B-84F8-02931213E1D6}" type="presParOf" srcId="{3ED5995C-DE56-4C6B-BC6A-A726ECFC5395}" destId="{7685B562-1BB1-427C-976C-362E6D45630B}" srcOrd="10" destOrd="0" presId="urn:microsoft.com/office/officeart/2005/8/layout/default"/>
    <dgm:cxn modelId="{232D9BF4-94CF-4388-93AB-06B99E66C036}" type="presParOf" srcId="{3ED5995C-DE56-4C6B-BC6A-A726ECFC5395}" destId="{A69E5AE8-7530-46FA-B755-2D0166C12EB8}" srcOrd="11" destOrd="0" presId="urn:microsoft.com/office/officeart/2005/8/layout/default"/>
    <dgm:cxn modelId="{2725523B-1897-4545-8C6D-D0E86AFFD7EB}" type="presParOf" srcId="{3ED5995C-DE56-4C6B-BC6A-A726ECFC5395}" destId="{71767FB4-0F27-4609-B8C1-40AB30EA8269}" srcOrd="12" destOrd="0" presId="urn:microsoft.com/office/officeart/2005/8/layout/default"/>
    <dgm:cxn modelId="{510E04E5-3706-46E5-B55D-9AA6D2E11210}" type="presParOf" srcId="{3ED5995C-DE56-4C6B-BC6A-A726ECFC5395}" destId="{2FF90515-BF86-49B4-945B-E8253FBEACD7}" srcOrd="13" destOrd="0" presId="urn:microsoft.com/office/officeart/2005/8/layout/default"/>
    <dgm:cxn modelId="{85631EDE-5BFD-4DEC-94D1-D6F0835881B2}" type="presParOf" srcId="{3ED5995C-DE56-4C6B-BC6A-A726ECFC5395}" destId="{90EE8464-8ED0-4E02-8F42-D4D176C78DE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65979-91D1-4D48-B15A-4D3EE6504A57}">
      <dsp:nvSpPr>
        <dsp:cNvPr id="0" name=""/>
        <dsp:cNvSpPr/>
      </dsp:nvSpPr>
      <dsp:spPr>
        <a:xfrm>
          <a:off x="154464" y="993"/>
          <a:ext cx="2589806" cy="15538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Update By-Law, Policies, 2019 Audit, Annual Report</a:t>
          </a:r>
          <a:endParaRPr lang="en-US" sz="2500" kern="1200" dirty="0"/>
        </a:p>
      </dsp:txBody>
      <dsp:txXfrm>
        <a:off x="154464" y="993"/>
        <a:ext cx="2589806" cy="1553884"/>
      </dsp:txXfrm>
    </dsp:sp>
    <dsp:sp modelId="{4307DF8B-9DC2-411F-A6BB-0DA14299AAF5}">
      <dsp:nvSpPr>
        <dsp:cNvPr id="0" name=""/>
        <dsp:cNvSpPr/>
      </dsp:nvSpPr>
      <dsp:spPr>
        <a:xfrm>
          <a:off x="3003252" y="993"/>
          <a:ext cx="2589806" cy="1553884"/>
        </a:xfrm>
        <a:prstGeom prst="rect">
          <a:avLst/>
        </a:prstGeom>
        <a:solidFill>
          <a:schemeClr val="accent2">
            <a:hueOff val="-423469"/>
            <a:satOff val="2029"/>
            <a:lumOff val="18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Recruit new Board Members</a:t>
          </a:r>
          <a:endParaRPr lang="en-US" sz="2500" kern="1200" dirty="0"/>
        </a:p>
      </dsp:txBody>
      <dsp:txXfrm>
        <a:off x="3003252" y="993"/>
        <a:ext cx="2589806" cy="1553884"/>
      </dsp:txXfrm>
    </dsp:sp>
    <dsp:sp modelId="{AC3DAB4C-3A92-4BF7-8679-93678BE7EC8E}">
      <dsp:nvSpPr>
        <dsp:cNvPr id="0" name=""/>
        <dsp:cNvSpPr/>
      </dsp:nvSpPr>
      <dsp:spPr>
        <a:xfrm>
          <a:off x="5852040" y="993"/>
          <a:ext cx="2589806" cy="1553884"/>
        </a:xfrm>
        <a:prstGeom prst="rect">
          <a:avLst/>
        </a:prstGeom>
        <a:solidFill>
          <a:schemeClr val="accent2">
            <a:hueOff val="-846939"/>
            <a:satOff val="4057"/>
            <a:lumOff val="37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2 Events</a:t>
          </a:r>
          <a:endParaRPr lang="en-US" sz="2500" kern="1200" dirty="0"/>
        </a:p>
      </dsp:txBody>
      <dsp:txXfrm>
        <a:off x="5852040" y="993"/>
        <a:ext cx="2589806" cy="1553884"/>
      </dsp:txXfrm>
    </dsp:sp>
    <dsp:sp modelId="{CF0114DC-856F-4A0B-AA47-E1E51D384EEA}">
      <dsp:nvSpPr>
        <dsp:cNvPr id="0" name=""/>
        <dsp:cNvSpPr/>
      </dsp:nvSpPr>
      <dsp:spPr>
        <a:xfrm>
          <a:off x="154464" y="1813857"/>
          <a:ext cx="2589806" cy="1553884"/>
        </a:xfrm>
        <a:prstGeom prst="rect">
          <a:avLst/>
        </a:prstGeom>
        <a:solidFill>
          <a:schemeClr val="accent2">
            <a:hueOff val="-1270408"/>
            <a:satOff val="6086"/>
            <a:lumOff val="563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Areas of funding support- </a:t>
          </a:r>
          <a:endParaRPr lang="en-US" sz="2500" kern="1200" dirty="0"/>
        </a:p>
      </dsp:txBody>
      <dsp:txXfrm>
        <a:off x="154464" y="1813857"/>
        <a:ext cx="2589806" cy="1553884"/>
      </dsp:txXfrm>
    </dsp:sp>
    <dsp:sp modelId="{DF243496-B937-48AB-BACB-CCCA8D90F3CB}">
      <dsp:nvSpPr>
        <dsp:cNvPr id="0" name=""/>
        <dsp:cNvSpPr/>
      </dsp:nvSpPr>
      <dsp:spPr>
        <a:xfrm>
          <a:off x="3003252" y="1813857"/>
          <a:ext cx="2589806" cy="1553884"/>
        </a:xfrm>
        <a:prstGeom prst="rect">
          <a:avLst/>
        </a:prstGeom>
        <a:solidFill>
          <a:schemeClr val="accent2">
            <a:hueOff val="-1693878"/>
            <a:satOff val="8114"/>
            <a:lumOff val="750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- Education</a:t>
          </a:r>
          <a:endParaRPr lang="en-US" sz="2500" kern="1200" dirty="0"/>
        </a:p>
      </dsp:txBody>
      <dsp:txXfrm>
        <a:off x="3003252" y="1813857"/>
        <a:ext cx="2589806" cy="1553884"/>
      </dsp:txXfrm>
    </dsp:sp>
    <dsp:sp modelId="{7685B562-1BB1-427C-976C-362E6D45630B}">
      <dsp:nvSpPr>
        <dsp:cNvPr id="0" name=""/>
        <dsp:cNvSpPr/>
      </dsp:nvSpPr>
      <dsp:spPr>
        <a:xfrm>
          <a:off x="5852040" y="1813857"/>
          <a:ext cx="2589806" cy="1553884"/>
        </a:xfrm>
        <a:prstGeom prst="rect">
          <a:avLst/>
        </a:prstGeom>
        <a:solidFill>
          <a:schemeClr val="accent2">
            <a:hueOff val="-2117347"/>
            <a:satOff val="10143"/>
            <a:lumOff val="93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- Stewardship</a:t>
          </a:r>
          <a:endParaRPr lang="en-US" sz="2500" kern="1200" dirty="0"/>
        </a:p>
      </dsp:txBody>
      <dsp:txXfrm>
        <a:off x="5852040" y="1813857"/>
        <a:ext cx="2589806" cy="1553884"/>
      </dsp:txXfrm>
    </dsp:sp>
    <dsp:sp modelId="{71767FB4-0F27-4609-B8C1-40AB30EA8269}">
      <dsp:nvSpPr>
        <dsp:cNvPr id="0" name=""/>
        <dsp:cNvSpPr/>
      </dsp:nvSpPr>
      <dsp:spPr>
        <a:xfrm>
          <a:off x="1578858" y="3626722"/>
          <a:ext cx="2589806" cy="1553884"/>
        </a:xfrm>
        <a:prstGeom prst="rect">
          <a:avLst/>
        </a:prstGeom>
        <a:solidFill>
          <a:schemeClr val="accent2">
            <a:hueOff val="-2540817"/>
            <a:satOff val="12171"/>
            <a:lumOff val="1126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Conservation areas projects</a:t>
          </a:r>
          <a:endParaRPr lang="en-US" sz="2500" kern="1200" dirty="0"/>
        </a:p>
      </dsp:txBody>
      <dsp:txXfrm>
        <a:off x="1578858" y="3626722"/>
        <a:ext cx="2589806" cy="1553884"/>
      </dsp:txXfrm>
    </dsp:sp>
    <dsp:sp modelId="{90EE8464-8ED0-4E02-8F42-D4D176C78DEA}">
      <dsp:nvSpPr>
        <dsp:cNvPr id="0" name=""/>
        <dsp:cNvSpPr/>
      </dsp:nvSpPr>
      <dsp:spPr>
        <a:xfrm>
          <a:off x="4427646" y="3626722"/>
          <a:ext cx="2589806" cy="1553884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Presentation to NPCA</a:t>
          </a:r>
          <a:endParaRPr lang="en-US" sz="2500" kern="1200" dirty="0"/>
        </a:p>
      </dsp:txBody>
      <dsp:txXfrm>
        <a:off x="4427646" y="3626722"/>
        <a:ext cx="2589806" cy="1553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4336" y="4514445"/>
            <a:ext cx="4299666" cy="1527125"/>
          </a:xfrm>
        </p:spPr>
        <p:txBody>
          <a:bodyPr>
            <a:normAutofit/>
          </a:bodyPr>
          <a:lstStyle/>
          <a:p>
            <a:pPr algn="l"/>
            <a:r>
              <a:rPr lang="en-CA" sz="2800" b="1" dirty="0"/>
              <a:t>Presentation to NPCA Board of Directors</a:t>
            </a:r>
          </a:p>
          <a:p>
            <a:pPr algn="l"/>
            <a:r>
              <a:rPr lang="en-CA" sz="2800" b="1" dirty="0"/>
              <a:t>September 17, 2020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D6C1D2-9F4B-4A76-80D6-8E97FC02A8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04" y="1534887"/>
            <a:ext cx="3765692" cy="1970314"/>
          </a:xfrm>
          <a:prstGeom prst="rect">
            <a:avLst/>
          </a:prstGeom>
          <a:noFill/>
        </p:spPr>
      </p:pic>
      <p:sp>
        <p:nvSpPr>
          <p:cNvPr id="4" name="AutoShape 2" descr="data:image/png;base64,%20iVBORw0KGgoAAAANSUhEUgAAANQAAABlCAMAAAAClj36AAAAAXNSR0IArs4c6QAAAARnQU1BAACxjwv8YQUAAAAJUExURQAAAACUAE1NTZIdeuYAAAABdFJOUwBA5thmAAAACXBIWXMAAA7DAAAOwwHHb6hkAAAHfElEQVR4Xu2X0ZLcNgwE7fv/jw6BaYAgBWmlXVfKSW3XHTmcGZDWg53Kr7+D379/o/4PjK9Zwf+M62t4aYHoD8CFO6QbhDdQl7EGL21cRAv0TqHWQWOB6AbRZfCA0pWLaIdqB40zaBUIbjC7jG4QLlxEB+geIT+H3gT/BrXL8ALRwkV0hPIO6SVUA9wbrF3GCwQLF1EH9QrJK2gD5g32Lhck2AsXUQv9BPsGDAi8Gxy7XAGYCxdRC/0A9xaMOFgrJ39ARIFLHKyFi6iHAcC8BzMGzsIzN8BYuIh6GBB4d2FqgLHQ33b2CBf1N51HJzBh4NyHuT/xUXEZhwUlj/54jLzxTe+MXnXPbvIn9ujFo+3MPRjtZn9ZiC5cv9OnemOLinUMT2Zucj7bu8NGPEBv7IPppai4+cZbhma74ZMb33mofQQzwE169yb9cGs67zzkt+2DmAl20nm3aW8cuHeM3nnJn9gHMRPspPPuczY9zPYtxAPshcNVmAl20lgP6G40htm+hXiAvXC4CjPAnXReR99rrxz4v+mH5OZTC3bP8SpcwJzcfKgfdh+10NdvvrXgNx0GcQVe4dZDp9OWoFY0AHj33trYrgiwHazCjYeYPYPWgrvkFaVPOBnENnAKrVnR4BUUK7jKK54+Yh/k5JsI12NnOTRY2ysSHSoW0nWx4Pkj9kHOBSxy49U7c0CqwXuFdCUW1HjCPsj5CLnx4p0ygDzixQluD50HHAYxdkiN9XREA9ZBNagpsE6hJvJaHXu8UCsYO6TGemrQxCU0HaxTqCXYDtbGMcTZIByspw4fuIamg3UKtQqJgbNwjHBWyAbbscMr19DsoRPgVkg8a/IZBjgrZIPt2OOlK+j10AlwCwSKznNODlaFpK230DuFWg+dALdAoOg85yTC0kwNlXTvHKB5AqUeOgHuRGZkzV0enTzSX2dwvIZuC5UeOgHupHinhdY3dpeugfMCyg0UeugEuJPF6yrunTyyujQF3itoHyHvoRPgJrt37JhzMKG41BLsl1A/QNxDJ8BNDtahZMbuBelSKhB0WDYL9HdIe+gEuMlry8dOHiHroNGgLAv0d0h76AS4SWNtno+dPELWQqXDssyp75D20Alwk8baTB87eYSshUrLSLNAfYd0hWyHNGmsQXV97Nkjgk5HzU35eYV0hWyHNGksZ7qae/SIoNMyc5RtC0o3yHZIk85b8bFnjwCljeGXOEV5J/YjnhwhTTpvxceePQKUNtyn4cg2K8V0VxQdIJ103oLmHj0S0GqhMshzCkOHDbId0knnLWju0SMBrRPWUiiZz94jnbRmxceePZJQu0O0NfjsPdJJa1Z8LF70NSC5guYN4oXATztkO6ST1qz4mHV8EaEUXaHeDVRlauDmDtkOaaE1C5p79EiF5ku8yYwhd4Nsh7TQmgXNRafIgSfX0HyJVTUhsFfIdkgLrVnQnDp1NcguofoK2gn2CtkOaaE1C5p79MgK3RdQTrBXyHZIC61Z0NwHH3Xzs+gGuCtkO6SF1ixo7qOPuvFZ9Cb4K2Q7pIXWLGjuw4969VW0CgQrZDukhdYsaO7Tj7p8hMYC0QrZDmmhNQua+/yjTp8h3SBcIdshLbRmQXN/4qMGzE3wj5CvkP2d/O1/vi9fvnz58uXLly//WX5+cpUcm/bBkGn6VpzaK76LoXTcllyXikvznSLfJm6OJRwJA+0bXkjfnfRDxOqW/CIJM3AlinybuDkWM1L4hvbdO9JmyTPkI2SslsplmZbLoRzNfYgu4fowELaK8NyUNms20g9PsZ9YMvVFVqxh+TH12+gSrg9Dp3J5mN7JvDTSdzt2t2ORm9L3WGUYFubhDC+doJwfbjZ7OYV24UYkYzHLqb6L8YsyyVnSA22xyvcTB+v0qHiJ3xL3+MJkLNNUHSXhnpGHsGzHyyU+yhOWkPLtJPsjuF3X++LEsTM3y0kVQkWq69ngiNJiWEX+J3Dnen1nzqOrPIlUIcizVc81KBVjWp/AnXEz90mKMFOakBXbIgwMVyHj7IU4LoqWap8Q17BwXbi6Pk/IsciKbREakuHrXEJ6oyoXQ+XJti9fvvyr8NdQAmeu/MW0zBUbtkrpOBHlrhKrCyMlIlYcZOQDV7IU4k7haxz8rJ0k8/C0F2G/pZTVjHSgJMO0CwIJKrHihDQsooLjoUyOrkrJNlcsueYSFgZVTnYk1UZMVFYLixj2UDXkHEbkZNrlqlAbsUZkuJXmIScubu1Eqm0mpZDOFGslpJV9c5kF921f3IyU859IuUVEjiOpHcMPWsLSrjDj6SjHmSIrGUql4WJmeZyupG/KqzuFcn787LuP7EKVFCa1ji0daf2I4XUVl5kiw+WsY7rICG3QDNwpyPv/E9AJPVYXcsKSETIa4zccz9dKaimvhsQ1ncd0kWg/m4GbeZrkBsf9YI3cFcfqHZPadMbJ6FCxjhYrI0tmRCtdk77pFxffFIvnITmWWkYGjpZcx5adsCWNEMMZqhSXZZVj48zqhvQszMwpoubyVhEFNdCd78hI1yjCWaWv0rYa7tJiKY4R55+fn38AKK4vnGbZYGoAAAAASUVORK5CYII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5" name="AutoShape 4" descr="data:image/png;base64,%20iVBORw0KGgoAAAANSUhEUgAAANQAAABlCAMAAAAClj36AAAAAXNSR0IArs4c6QAAAARnQU1BAACxjwv8YQUAAAAJUExURQAAAACUAE1NTZIdeuYAAAABdFJOUwBA5thmAAAACXBIWXMAAA7DAAAOwwHHb6hkAAAHfElEQVR4Xu2X0ZLcNgwE7fv/jw6BaYAgBWmlXVfKSW3XHTmcGZDWg53Kr7+D379/o/4PjK9Zwf+M62t4aYHoD8CFO6QbhDdQl7EGL21cRAv0TqHWQWOB6AbRZfCA0pWLaIdqB40zaBUIbjC7jG4QLlxEB+geIT+H3gT/BrXL8ALRwkV0hPIO6SVUA9wbrF3GCwQLF1EH9QrJK2gD5g32Lhck2AsXUQv9BPsGDAi8Gxy7XAGYCxdRC/0A9xaMOFgrJ39ARIFLHKyFi6iHAcC8BzMGzsIzN8BYuIh6GBB4d2FqgLHQ33b2CBf1N51HJzBh4NyHuT/xUXEZhwUlj/54jLzxTe+MXnXPbvIn9ujFo+3MPRjtZn9ZiC5cv9OnemOLinUMT2Zucj7bu8NGPEBv7IPppai4+cZbhma74ZMb33mofQQzwE169yb9cGs67zzkt+2DmAl20nm3aW8cuHeM3nnJn9gHMRPspPPuczY9zPYtxAPshcNVmAl20lgP6G40htm+hXiAvXC4CjPAnXReR99rrxz4v+mH5OZTC3bP8SpcwJzcfKgfdh+10NdvvrXgNx0GcQVe4dZDp9OWoFY0AHj33trYrgiwHazCjYeYPYPWgrvkFaVPOBnENnAKrVnR4BUUK7jKK54+Yh/k5JsI12NnOTRY2ysSHSoW0nWx4Pkj9kHOBSxy49U7c0CqwXuFdCUW1HjCPsj5CLnx4p0ygDzixQluD50HHAYxdkiN9XREA9ZBNagpsE6hJvJaHXu8UCsYO6TGemrQxCU0HaxTqCXYDtbGMcTZIByspw4fuIamg3UKtQqJgbNwjHBWyAbbscMr19DsoRPgVkg8a/IZBjgrZIPt2OOlK+j10AlwCwSKznNODlaFpK230DuFWg+dALdAoOg85yTC0kwNlXTvHKB5AqUeOgHuRGZkzV0enTzSX2dwvIZuC5UeOgHupHinhdY3dpeugfMCyg0UeugEuJPF6yrunTyyujQF3itoHyHvoRPgJrt37JhzMKG41BLsl1A/QNxDJ8BNDtahZMbuBelSKhB0WDYL9HdIe+gEuMlry8dOHiHroNGgLAv0d0h76AS4SWNtno+dPELWQqXDssyp75D20Alwk8baTB87eYSshUrLSLNAfYd0hWyHNGmsQXV97Nkjgk5HzU35eYV0hWyHNGksZ7qae/SIoNMyc5RtC0o3yHZIk85b8bFnjwCljeGXOEV5J/YjnhwhTTpvxceePQKUNtyn4cg2K8V0VxQdIJ103oLmHj0S0GqhMshzCkOHDbId0knnLWju0SMBrRPWUiiZz94jnbRmxceePZJQu0O0NfjsPdJJa1Z8LF70NSC5guYN4oXATztkO6ST1qz4mHV8EaEUXaHeDVRlauDmDtkOaaE1C5p79EiF5ku8yYwhd4Nsh7TQmgXNRafIgSfX0HyJVTUhsFfIdkgLrVnQnDp1NcguofoK2gn2CtkOaaE1C5p79MgK3RdQTrBXyHZIC61Z0NwHH3Xzs+gGuCtkO6SF1ixo7qOPuvFZ9Cb4K2Q7pIXWLGjuw4969VW0CgQrZDukhdYsaO7Tj7p8hMYC0QrZDmmhNQua+/yjTp8h3SBcIdshLbRmQXN/4qMGzE3wj5CvkP2d/O1/vi9fvnz58uXLly//WX5+cpUcm/bBkGn6VpzaK76LoXTcllyXikvznSLfJm6OJRwJA+0bXkjfnfRDxOqW/CIJM3AlinybuDkWM1L4hvbdO9JmyTPkI2SslsplmZbLoRzNfYgu4fowELaK8NyUNms20g9PsZ9YMvVFVqxh+TH12+gSrg9Dp3J5mN7JvDTSdzt2t2ORm9L3WGUYFubhDC+doJwfbjZ7OYV24UYkYzHLqb6L8YsyyVnSA22xyvcTB+v0qHiJ3xL3+MJkLNNUHSXhnpGHsGzHyyU+yhOWkPLtJPsjuF3X++LEsTM3y0kVQkWq69ngiNJiWEX+J3Dnen1nzqOrPIlUIcizVc81KBVjWp/AnXEz90mKMFOakBXbIgwMVyHj7IU4LoqWap8Q17BwXbi6Pk/IsciKbREakuHrXEJ6oyoXQ+XJti9fvvyr8NdQAmeu/MW0zBUbtkrpOBHlrhKrCyMlIlYcZOQDV7IU4k7haxz8rJ0k8/C0F2G/pZTVjHSgJMO0CwIJKrHihDQsooLjoUyOrkrJNlcsueYSFgZVTnYk1UZMVFYLixj2UDXkHEbkZNrlqlAbsUZkuJXmIScubu1Eqm0mpZDOFGslpJV9c5kF921f3IyU859IuUVEjiOpHcMPWsLSrjDj6SjHmSIrGUql4WJmeZyupG/KqzuFcn787LuP7EKVFCa1ji0daf2I4XUVl5kiw+WsY7rICG3QDNwpyPv/E9AJPVYXcsKSETIa4zccz9dKaimvhsQ1ncd0kWg/m4GbeZrkBsf9YI3cFcfqHZPadMbJ6FCxjhYrI0tmRCtdk77pFxffFIvnITmWWkYGjpZcx5adsCWNEMMZqhSXZZVj48zqhvQszMwpoubyVhEFNdCd78hI1yjCWaWv0rYa7tJiKY4R55+fn38AKK4vnGbZYGoAAAAASUVORK5CYII="/>
          <p:cNvSpPr>
            <a:spLocks noChangeAspect="1" noChangeArrowheads="1"/>
          </p:cNvSpPr>
          <p:nvPr/>
        </p:nvSpPr>
        <p:spPr bwMode="auto">
          <a:xfrm>
            <a:off x="365124" y="7937"/>
            <a:ext cx="2743835" cy="17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6" name="AutoShape 6" descr="data:image/png;base64,%20iVBORw0KGgoAAAANSUhEUgAAANQAAABlCAMAAAAClj36AAAAAXNSR0IArs4c6QAAAARnQU1BAACxjwv8YQUAAAAJUExURQAAAACUAE1NTZIdeuYAAAABdFJOUwBA5thmAAAACXBIWXMAAA7DAAAOwwHHb6hkAAAHfElEQVR4Xu2X0ZLcNgwE7fv/jw6BaYAgBWmlXVfKSW3XHTmcGZDWg53Kr7+D379/o/4PjK9Zwf+M62t4aYHoD8CFO6QbhDdQl7EGL21cRAv0TqHWQWOB6AbRZfCA0pWLaIdqB40zaBUIbjC7jG4QLlxEB+geIT+H3gT/BrXL8ALRwkV0hPIO6SVUA9wbrF3GCwQLF1EH9QrJK2gD5g32Lhck2AsXUQv9BPsGDAi8Gxy7XAGYCxdRC/0A9xaMOFgrJ39ARIFLHKyFi6iHAcC8BzMGzsIzN8BYuIh6GBB4d2FqgLHQ33b2CBf1N51HJzBh4NyHuT/xUXEZhwUlj/54jLzxTe+MXnXPbvIn9ujFo+3MPRjtZn9ZiC5cv9OnemOLinUMT2Zucj7bu8NGPEBv7IPppai4+cZbhma74ZMb33mofQQzwE169yb9cGs67zzkt+2DmAl20nm3aW8cuHeM3nnJn9gHMRPspPPuczY9zPYtxAPshcNVmAl20lgP6G40htm+hXiAvXC4CjPAnXReR99rrxz4v+mH5OZTC3bP8SpcwJzcfKgfdh+10NdvvrXgNx0GcQVe4dZDp9OWoFY0AHj33trYrgiwHazCjYeYPYPWgrvkFaVPOBnENnAKrVnR4BUUK7jKK54+Yh/k5JsI12NnOTRY2ysSHSoW0nWx4Pkj9kHOBSxy49U7c0CqwXuFdCUW1HjCPsj5CLnx4p0ygDzixQluD50HHAYxdkiN9XREA9ZBNagpsE6hJvJaHXu8UCsYO6TGemrQxCU0HaxTqCXYDtbGMcTZIByspw4fuIamg3UKtQqJgbNwjHBWyAbbscMr19DsoRPgVkg8a/IZBjgrZIPt2OOlK+j10AlwCwSKznNODlaFpK230DuFWg+dALdAoOg85yTC0kwNlXTvHKB5AqUeOgHuRGZkzV0enTzSX2dwvIZuC5UeOgHupHinhdY3dpeugfMCyg0UeugEuJPF6yrunTyyujQF3itoHyHvoRPgJrt37JhzMKG41BLsl1A/QNxDJ8BNDtahZMbuBelSKhB0WDYL9HdIe+gEuMlry8dOHiHroNGgLAv0d0h76AS4SWNtno+dPELWQqXDssyp75D20Alwk8baTB87eYSshUrLSLNAfYd0hWyHNGmsQXV97Nkjgk5HzU35eYV0hWyHNGksZ7qae/SIoNMyc5RtC0o3yHZIk85b8bFnjwCljeGXOEV5J/YjnhwhTTpvxceePQKUNtyn4cg2K8V0VxQdIJ103oLmHj0S0GqhMshzCkOHDbId0knnLWju0SMBrRPWUiiZz94jnbRmxceePZJQu0O0NfjsPdJJa1Z8LF70NSC5guYN4oXATztkO6ST1qz4mHV8EaEUXaHeDVRlauDmDtkOaaE1C5p79EiF5ku8yYwhd4Nsh7TQmgXNRafIgSfX0HyJVTUhsFfIdkgLrVnQnDp1NcguofoK2gn2CtkOaaE1C5p79MgK3RdQTrBXyHZIC61Z0NwHH3Xzs+gGuCtkO6SF1ixo7qOPuvFZ9Cb4K2Q7pIXWLGjuw4969VW0CgQrZDukhdYsaO7Tj7p8hMYC0QrZDmmhNQua+/yjTp8h3SBcIdshLbRmQXN/4qMGzE3wj5CvkP2d/O1/vi9fvnz58uXLly//WX5+cpUcm/bBkGn6VpzaK76LoXTcllyXikvznSLfJm6OJRwJA+0bXkjfnfRDxOqW/CIJM3AlinybuDkWM1L4hvbdO9JmyTPkI2SslsplmZbLoRzNfYgu4fowELaK8NyUNms20g9PsZ9YMvVFVqxh+TH12+gSrg9Dp3J5mN7JvDTSdzt2t2ORm9L3WGUYFubhDC+doJwfbjZ7OYV24UYkYzHLqb6L8YsyyVnSA22xyvcTB+v0qHiJ3xL3+MJkLNNUHSXhnpGHsGzHyyU+yhOWkPLtJPsjuF3X++LEsTM3y0kVQkWq69ngiNJiWEX+J3Dnen1nzqOrPIlUIcizVc81KBVjWp/AnXEz90mKMFOakBXbIgwMVyHj7IU4LoqWap8Q17BwXbi6Pk/IsciKbREakuHrXEJ6oyoXQ+XJti9fvvyr8NdQAmeu/MW0zBUbtkrpOBHlrhKrCyMlIlYcZOQDV7IU4k7haxz8rJ0k8/C0F2G/pZTVjHSgJMO0CwIJKrHihDQsooLjoUyOrkrJNlcsueYSFgZVTnYk1UZMVFYLixj2UDXkHEbkZNrlqlAbsUZkuJXmIScubu1Eqm0mpZDOFGslpJV9c5kF921f3IyU859IuUVEjiOpHcMPWsLSrjDj6SjHmSIrGUql4WJmeZyupG/KqzuFcn787LuP7EKVFCa1ji0daf2I4XUVl5kiw+WsY7rICG3QDNwpyPv/E9AJPVYXcsKSETIa4zccz9dKaimvhsQ1ncd0kWg/m4GbeZrkBsf9YI3cFcfqHZPadMbJ6FCxjhYrI0tmRCtdk77pFxffFIvnITmWWkYGjpZcx5adsCWNEMMZqhSXZZVj48zqhvQszMwpoubyVhEFNdCd78hI1yjCWaWv0rYa7tJiKY4R55+fn38AKK4vnGbZYGoAAAAASUVORK5CYII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" name="AutoShape 8" descr="data:image/png;base64,%20iVBORw0KGgoAAAANSUhEUgAAANQAAABlCAMAAAAClj36AAAAAXNSR0IArs4c6QAAAARnQU1BAACxjwv8YQUAAAAJUExURQAAAACUAE1NTZIdeuYAAAABdFJOUwBA5thmAAAACXBIWXMAAA7DAAAOwwHHb6hkAAAHfElEQVR4Xu2X0ZLcNgwE7fv/jw6BaYAgBWmlXVfKSW3XHTmcGZDWg53Kr7+D379/o/4PjK9Zwf+M62t4aYHoD8CFO6QbhDdQl7EGL21cRAv0TqHWQWOB6AbRZfCA0pWLaIdqB40zaBUIbjC7jG4QLlxEB+geIT+H3gT/BrXL8ALRwkV0hPIO6SVUA9wbrF3GCwQLF1EH9QrJK2gD5g32Lhck2AsXUQv9BPsGDAi8Gxy7XAGYCxdRC/0A9xaMOFgrJ39ARIFLHKyFi6iHAcC8BzMGzsIzN8BYuIh6GBB4d2FqgLHQ33b2CBf1N51HJzBh4NyHuT/xUXEZhwUlj/54jLzxTe+MXnXPbvIn9ujFo+3MPRjtZn9ZiC5cv9OnemOLinUMT2Zucj7bu8NGPEBv7IPppai4+cZbhma74ZMb33mofQQzwE169yb9cGs67zzkt+2DmAl20nm3aW8cuHeM3nnJn9gHMRPspPPuczY9zPYtxAPshcNVmAl20lgP6G40htm+hXiAvXC4CjPAnXReR99rrxz4v+mH5OZTC3bP8SpcwJzcfKgfdh+10NdvvrXgNx0GcQVe4dZDp9OWoFY0AHj33trYrgiwHazCjYeYPYPWgrvkFaVPOBnENnAKrVnR4BUUK7jKK54+Yh/k5JsI12NnOTRY2ysSHSoW0nWx4Pkj9kHOBSxy49U7c0CqwXuFdCUW1HjCPsj5CLnx4p0ygDzixQluD50HHAYxdkiN9XREA9ZBNagpsE6hJvJaHXu8UCsYO6TGemrQxCU0HaxTqCXYDtbGMcTZIByspw4fuIamg3UKtQqJgbNwjHBWyAbbscMr19DsoRPgVkg8a/IZBjgrZIPt2OOlK+j10AlwCwSKznNODlaFpK230DuFWg+dALdAoOg85yTC0kwNlXTvHKB5AqUeOgHuRGZkzV0enTzSX2dwvIZuC5UeOgHupHinhdY3dpeugfMCyg0UeugEuJPF6yrunTyyujQF3itoHyHvoRPgJrt37JhzMKG41BLsl1A/QNxDJ8BNDtahZMbuBelSKhB0WDYL9HdIe+gEuMlry8dOHiHroNGgLAv0d0h76AS4SWNtno+dPELWQqXDssyp75D20Alwk8baTB87eYSshUrLSLNAfYd0hWyHNGmsQXV97Nkjgk5HzU35eYV0hWyHNGksZ7qae/SIoNMyc5RtC0o3yHZIk85b8bFnjwCljeGXOEV5J/YjnhwhTTpvxceePQKUNtyn4cg2K8V0VxQdIJ103oLmHj0S0GqhMshzCkOHDbId0knnLWju0SMBrRPWUiiZz94jnbRmxceePZJQu0O0NfjsPdJJa1Z8LF70NSC5guYN4oXATztkO6ST1qz4mHV8EaEUXaHeDVRlauDmDtkOaaE1C5p79EiF5ku8yYwhd4Nsh7TQmgXNRafIgSfX0HyJVTUhsFfIdkgLrVnQnDp1NcguofoK2gn2CtkOaaE1C5p79MgK3RdQTrBXyHZIC61Z0NwHH3Xzs+gGuCtkO6SF1ixo7qOPuvFZ9Cb4K2Q7pIXWLGjuw4969VW0CgQrZDukhdYsaO7Tj7p8hMYC0QrZDmmhNQua+/yjTp8h3SBcIdshLbRmQXN/4qMGzE3wj5CvkP2d/O1/vi9fvnz58uXLly//WX5+cpUcm/bBkGn6VpzaK76LoXTcllyXikvznSLfJm6OJRwJA+0bXkjfnfRDxOqW/CIJM3AlinybuDkWM1L4hvbdO9JmyTPkI2SslsplmZbLoRzNfYgu4fowELaK8NyUNms20g9PsZ9YMvVFVqxh+TH12+gSrg9Dp3J5mN7JvDTSdzt2t2ORm9L3WGUYFubhDC+doJwfbjZ7OYV24UYkYzHLqb6L8YsyyVnSA22xyvcTB+v0qHiJ3xL3+MJkLNNUHSXhnpGHsGzHyyU+yhOWkPLtJPsjuF3X++LEsTM3y0kVQkWq69ngiNJiWEX+J3Dnen1nzqOrPIlUIcizVc81KBVjWp/AnXEz90mKMFOakBXbIgwMVyHj7IU4LoqWap8Q17BwXbi6Pk/IsciKbREakuHrXEJ6oyoXQ+XJti9fvvyr8NdQAmeu/MW0zBUbtkrpOBHlrhKrCyMlIlYcZOQDV7IU4k7haxz8rJ0k8/C0F2G/pZTVjHSgJMO0CwIJKrHihDQsooLjoUyOrkrJNlcsueYSFgZVTnYk1UZMVFYLixj2UDXkHEbkZNrlqlAbsUZkuJXmIScubu1Eqm0mpZDOFGslpJV9c5kF921f3IyU859IuUVEjiOpHcMPWsLSrjDj6SjHmSIrGUql4WJmeZyupG/KqzuFcn787LuP7EKVFCa1ji0daf2I4XUVl5kiw+WsY7rICG3QDNwpyPv/E9AJPVYXcsKSETIa4zccz9dKaimvhsQ1ncd0kWg/m4GbeZrkBsf9YI3cFcfqHZPadMbJ6FCxjhYrI0tmRCtdk77pFxffFIvnITmWWkYGjpZcx5adsCWNEMMZqhSXZZVj48zqhvQszMwpoubyVhEFNdCd78hI1yjCWaWv0rYa7tJiKY4R55+fn38AKK4vnGbZYGoAAAAASUVORK5CYII="/>
          <p:cNvSpPr>
            <a:spLocks noChangeAspect="1" noChangeArrowheads="1"/>
          </p:cNvSpPr>
          <p:nvPr/>
        </p:nvSpPr>
        <p:spPr bwMode="auto">
          <a:xfrm>
            <a:off x="669924" y="302387"/>
            <a:ext cx="1561211" cy="156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5969202" y="324433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94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Past Fundraising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200" dirty="0"/>
              <a:t>Rt. Hon. John Turner Water &amp; Environmental Leadership Award Gala</a:t>
            </a:r>
          </a:p>
          <a:p>
            <a:r>
              <a:rPr lang="en-CA" sz="3200" dirty="0"/>
              <a:t>Annual Authentic Wild Game Dinner</a:t>
            </a:r>
          </a:p>
          <a:p>
            <a:r>
              <a:rPr lang="en-CA" sz="3200" dirty="0"/>
              <a:t>Comfort Maple Pen Fundraiser</a:t>
            </a:r>
          </a:p>
          <a:p>
            <a:r>
              <a:rPr lang="en-CA" sz="3200" dirty="0"/>
              <a:t>Niagara Regional Chair Outdoor Education Fund</a:t>
            </a:r>
          </a:p>
          <a:p>
            <a:r>
              <a:rPr lang="en-CA" sz="3200" dirty="0"/>
              <a:t>Nevada Ticket Sales</a:t>
            </a:r>
          </a:p>
        </p:txBody>
      </p:sp>
    </p:spTree>
    <p:extLst>
      <p:ext uri="{BB962C8B-B14F-4D97-AF65-F5344CB8AC3E}">
        <p14:creationId xmlns:p14="http://schemas.microsoft.com/office/powerpoint/2010/main" val="85780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Past Programs Supported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800" dirty="0"/>
              <a:t>Enhanced educational programming</a:t>
            </a:r>
          </a:p>
          <a:p>
            <a:r>
              <a:rPr lang="en-CA" sz="2800" dirty="0"/>
              <a:t>Scholarships</a:t>
            </a:r>
          </a:p>
          <a:p>
            <a:r>
              <a:rPr lang="en-CA" sz="2800" dirty="0"/>
              <a:t>Funding for land securement</a:t>
            </a:r>
          </a:p>
          <a:p>
            <a:r>
              <a:rPr lang="en-CA" sz="2800" dirty="0"/>
              <a:t>Camp subsidies </a:t>
            </a:r>
          </a:p>
          <a:p>
            <a:r>
              <a:rPr lang="en-CA" sz="2800" dirty="0"/>
              <a:t>Research – </a:t>
            </a:r>
            <a:r>
              <a:rPr lang="en-CA" sz="2800" dirty="0" err="1"/>
              <a:t>eg.</a:t>
            </a:r>
            <a:r>
              <a:rPr lang="en-CA" sz="2800" dirty="0"/>
              <a:t> Annual Deer Survey</a:t>
            </a:r>
          </a:p>
          <a:p>
            <a:r>
              <a:rPr lang="en-CA" sz="2800" dirty="0"/>
              <a:t>Equipment for Adventure Camp</a:t>
            </a:r>
          </a:p>
          <a:p>
            <a:r>
              <a:rPr lang="en-CA" sz="2800" dirty="0"/>
              <a:t>Ball’s Falls Grist Millstones – historical uniforms for education/public tours</a:t>
            </a:r>
          </a:p>
          <a:p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8028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Past Partners and Sponsors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r>
              <a:rPr lang="en-CA" sz="2800" dirty="0"/>
              <a:t>Hamilton Airport					Alectra</a:t>
            </a:r>
          </a:p>
          <a:p>
            <a:r>
              <a:rPr lang="en-CA" sz="2800" dirty="0"/>
              <a:t>Enbridge								Walker Industries		</a:t>
            </a:r>
          </a:p>
          <a:p>
            <a:r>
              <a:rPr lang="en-CA" sz="2800" dirty="0"/>
              <a:t>Mike Knapp Ford					Bordex</a:t>
            </a:r>
          </a:p>
          <a:p>
            <a:r>
              <a:rPr lang="en-CA" sz="2800" dirty="0"/>
              <a:t>Giant FM 91.7						Niagara this Week</a:t>
            </a:r>
          </a:p>
          <a:p>
            <a:r>
              <a:rPr lang="en-CA" sz="2800" dirty="0"/>
              <a:t>Silverdale Gun Club				RBC</a:t>
            </a:r>
          </a:p>
          <a:p>
            <a:r>
              <a:rPr lang="en-CA" sz="2800" dirty="0"/>
              <a:t>MNRF									OPG</a:t>
            </a:r>
          </a:p>
          <a:p>
            <a:r>
              <a:rPr lang="en-CA" sz="2800" dirty="0"/>
              <a:t>Niagara Helicopters				Hornblower Cruises</a:t>
            </a:r>
          </a:p>
        </p:txBody>
      </p:sp>
    </p:spTree>
    <p:extLst>
      <p:ext uri="{BB962C8B-B14F-4D97-AF65-F5344CB8AC3E}">
        <p14:creationId xmlns:p14="http://schemas.microsoft.com/office/powerpoint/2010/main" val="3868295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B4BF-2563-4823-85D2-9CE944AA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Historical Revenues – Events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E82C71-3DA6-4FFB-A97F-8C17C8BA1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159490"/>
              </p:ext>
            </p:extLst>
          </p:nvPr>
        </p:nvGraphicFramePr>
        <p:xfrm>
          <a:off x="677334" y="217147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185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1F248-A1C1-42F6-9D73-060FEB05A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Historical Revenues – Donations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5ADF25-35E7-4A28-B981-F369BD8E13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910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B3A4F-2011-419F-8E2C-5EEF537A2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Historical Funding – Project Support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54871D-13CE-4674-80A2-7818490E5C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48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E3004-4450-4271-BA74-35C5D4CF0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CA" dirty="0"/>
              <a:t>Foundation Financials – </a:t>
            </a:r>
            <a:br>
              <a:rPr lang="en-CA" dirty="0"/>
            </a:br>
            <a:br>
              <a:rPr lang="en-CA" dirty="0"/>
            </a:br>
            <a:r>
              <a:rPr lang="en-CA" dirty="0"/>
              <a:t>Q2 2020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D5199-2209-4814-998F-DEB88E5CB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CA" sz="3200" dirty="0"/>
              <a:t>Nevada Funds             $88,843</a:t>
            </a:r>
          </a:p>
          <a:p>
            <a:endParaRPr lang="en-CA" sz="3200" dirty="0"/>
          </a:p>
          <a:p>
            <a:r>
              <a:rPr lang="en-CA" sz="3200" dirty="0"/>
              <a:t>Endowment Funds       $93,776</a:t>
            </a:r>
          </a:p>
          <a:p>
            <a:endParaRPr lang="en-CA" sz="3200" dirty="0"/>
          </a:p>
          <a:p>
            <a:r>
              <a:rPr lang="en-CA" sz="3200" dirty="0"/>
              <a:t>Unrestricted Funds      $39,492</a:t>
            </a:r>
          </a:p>
          <a:p>
            <a:endParaRPr lang="en-CA" sz="3200" dirty="0"/>
          </a:p>
          <a:p>
            <a:r>
              <a:rPr lang="en-CA" sz="3200" b="1" dirty="0"/>
              <a:t>TOTAL                      $222,111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3345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CA" dirty="0"/>
              <a:t>Foundation Strategic Plan Goals -</a:t>
            </a:r>
            <a:br>
              <a:rPr lang="en-CA" dirty="0"/>
            </a:br>
            <a:r>
              <a:rPr lang="en-CA" dirty="0"/>
              <a:t>2020 - 2022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5346084"/>
          </a:xfrm>
        </p:spPr>
        <p:txBody>
          <a:bodyPr anchor="ctr">
            <a:normAutofit/>
          </a:bodyPr>
          <a:lstStyle/>
          <a:p>
            <a:r>
              <a:rPr lang="en-CA" sz="2800" dirty="0"/>
              <a:t>Goals for 2020:</a:t>
            </a:r>
          </a:p>
          <a:p>
            <a:pPr marL="0" indent="0">
              <a:buNone/>
            </a:pPr>
            <a:endParaRPr lang="en-CA" sz="2800" dirty="0"/>
          </a:p>
          <a:p>
            <a:r>
              <a:rPr lang="en-CA" sz="2800" dirty="0"/>
              <a:t>1. Strengthen governance</a:t>
            </a:r>
          </a:p>
          <a:p>
            <a:r>
              <a:rPr lang="en-CA" sz="2800" dirty="0"/>
              <a:t>2. Environmental charity of choice</a:t>
            </a:r>
          </a:p>
          <a:p>
            <a:r>
              <a:rPr lang="en-CA" sz="2800" dirty="0"/>
              <a:t>3. Build strong partnerships</a:t>
            </a:r>
          </a:p>
          <a:p>
            <a:r>
              <a:rPr lang="en-CA" sz="2800" dirty="0"/>
              <a:t>4. Endowment/scholarships</a:t>
            </a:r>
          </a:p>
          <a:p>
            <a:r>
              <a:rPr lang="en-CA" sz="2800" dirty="0"/>
              <a:t>5. Fund land/education projects</a:t>
            </a:r>
          </a:p>
          <a:p>
            <a:r>
              <a:rPr lang="en-CA" sz="2800" dirty="0"/>
              <a:t>6. Develop Fundraising Strategy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6996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CA" dirty="0"/>
              <a:t>Focus for 2020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659B95-33CE-4B46-8458-A1D19A2FA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374041"/>
              </p:ext>
            </p:extLst>
          </p:nvPr>
        </p:nvGraphicFramePr>
        <p:xfrm>
          <a:off x="677863" y="1447800"/>
          <a:ext cx="8596312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0734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Thank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3487"/>
            <a:ext cx="8596668" cy="4277876"/>
          </a:xfrm>
        </p:spPr>
        <p:txBody>
          <a:bodyPr>
            <a:normAutofit fontScale="40000" lnSpcReduction="20000"/>
          </a:bodyPr>
          <a:lstStyle/>
          <a:p>
            <a:endParaRPr lang="en-CA" sz="3200" dirty="0"/>
          </a:p>
          <a:p>
            <a:endParaRPr lang="en-CA" sz="3200" dirty="0"/>
          </a:p>
          <a:p>
            <a:endParaRPr lang="en-CA" sz="3200" dirty="0"/>
          </a:p>
          <a:p>
            <a:r>
              <a:rPr lang="en-CA" sz="7000" dirty="0"/>
              <a:t>The Foundations requests that:</a:t>
            </a:r>
          </a:p>
          <a:p>
            <a:endParaRPr lang="en-CA" sz="7000" dirty="0"/>
          </a:p>
          <a:p>
            <a:pPr marL="0" indent="0">
              <a:buNone/>
            </a:pPr>
            <a:r>
              <a:rPr lang="en-CA" sz="7000" dirty="0"/>
              <a:t>The NPCF and NPCA consider a </a:t>
            </a:r>
            <a:r>
              <a:rPr lang="en-CA" sz="7000" dirty="0">
                <a:solidFill>
                  <a:srgbClr val="FF0000"/>
                </a:solidFill>
              </a:rPr>
              <a:t>Memorandum of Understanding </a:t>
            </a:r>
            <a:r>
              <a:rPr lang="en-CA" sz="7000" dirty="0"/>
              <a:t>to address roles and areas of focus for funding;</a:t>
            </a:r>
          </a:p>
          <a:p>
            <a:pPr marL="0" indent="0">
              <a:buNone/>
            </a:pPr>
            <a:endParaRPr lang="en-CA" sz="7000" dirty="0"/>
          </a:p>
          <a:p>
            <a:pPr marL="0" indent="0">
              <a:buNone/>
            </a:pPr>
            <a:r>
              <a:rPr lang="en-CA" sz="7000" dirty="0"/>
              <a:t>NPCA Board Members donate to our </a:t>
            </a:r>
            <a:r>
              <a:rPr lang="en-CA" sz="7000" dirty="0">
                <a:solidFill>
                  <a:srgbClr val="FF0000"/>
                </a:solidFill>
              </a:rPr>
              <a:t>“Directors’ Donation Challenge”</a:t>
            </a:r>
          </a:p>
        </p:txBody>
      </p:sp>
    </p:spTree>
    <p:extLst>
      <p:ext uri="{BB962C8B-B14F-4D97-AF65-F5344CB8AC3E}">
        <p14:creationId xmlns:p14="http://schemas.microsoft.com/office/powerpoint/2010/main" val="379941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Purpose of our Presentation to NPCA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81296"/>
          </a:xfrm>
        </p:spPr>
        <p:txBody>
          <a:bodyPr>
            <a:normAutofit fontScale="92500" lnSpcReduction="20000"/>
          </a:bodyPr>
          <a:lstStyle/>
          <a:p>
            <a:r>
              <a:rPr lang="en-CA" sz="3200" dirty="0"/>
              <a:t>Like NPCA, the Foundation has faced some challenging times</a:t>
            </a:r>
          </a:p>
          <a:p>
            <a:endParaRPr lang="en-CA" sz="3200" dirty="0"/>
          </a:p>
          <a:p>
            <a:r>
              <a:rPr lang="en-CA" sz="3200" dirty="0"/>
              <a:t>We’re moved forward and succeeded</a:t>
            </a:r>
          </a:p>
          <a:p>
            <a:pPr marL="0" indent="0">
              <a:buNone/>
            </a:pPr>
            <a:endParaRPr lang="en-CA" sz="3200" dirty="0"/>
          </a:p>
          <a:p>
            <a:r>
              <a:rPr lang="en-CA" sz="3200" dirty="0"/>
              <a:t>Today’s presentation:</a:t>
            </a:r>
          </a:p>
          <a:p>
            <a:pPr marL="0" indent="0">
              <a:buNone/>
            </a:pPr>
            <a:r>
              <a:rPr lang="en-CA" sz="3200" dirty="0"/>
              <a:t>       - overview the history of NPCF</a:t>
            </a:r>
          </a:p>
          <a:p>
            <a:pPr marL="0" indent="0">
              <a:buNone/>
            </a:pPr>
            <a:r>
              <a:rPr lang="en-CA" sz="3200" dirty="0"/>
              <a:t>       - outline our plans for 2020 – 2022</a:t>
            </a:r>
          </a:p>
          <a:p>
            <a:pPr marL="0" indent="0">
              <a:buNone/>
            </a:pPr>
            <a:r>
              <a:rPr lang="en-CA" sz="3200" dirty="0"/>
              <a:t>       - propose an enhanced partnership with  		  		     NPCA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0574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Niagara Peninsula Conservation Foundation –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Founded May 5,1969 at request of NPCA</a:t>
            </a:r>
          </a:p>
          <a:p>
            <a:r>
              <a:rPr lang="en-CA" sz="3200" dirty="0"/>
              <a:t>Created under </a:t>
            </a:r>
            <a:r>
              <a:rPr lang="en-CA" sz="3200" b="1" i="1" dirty="0"/>
              <a:t>The Corporations Act</a:t>
            </a:r>
            <a:endParaRPr lang="en-CA" sz="3200" b="1" dirty="0"/>
          </a:p>
          <a:p>
            <a:r>
              <a:rPr lang="en-CA" sz="3200" dirty="0"/>
              <a:t>Letters Patent (Articles of Incorporation)</a:t>
            </a:r>
          </a:p>
          <a:p>
            <a:r>
              <a:rPr lang="en-CA" sz="3200" dirty="0"/>
              <a:t>Registered Charity</a:t>
            </a:r>
          </a:p>
          <a:p>
            <a:r>
              <a:rPr lang="en-CA" sz="3200" dirty="0"/>
              <a:t>CRA Filing Requirements</a:t>
            </a:r>
          </a:p>
          <a:p>
            <a:r>
              <a:rPr lang="en-CA" sz="3200" dirty="0"/>
              <a:t>Working/Volunteer Board of Directors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96763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Foundation 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0833"/>
          </a:xfrm>
        </p:spPr>
        <p:txBody>
          <a:bodyPr>
            <a:normAutofit lnSpcReduction="10000"/>
          </a:bodyPr>
          <a:lstStyle/>
          <a:p>
            <a:r>
              <a:rPr lang="en-CA" sz="3200" dirty="0"/>
              <a:t>Current Board of 5 Directors </a:t>
            </a:r>
          </a:p>
          <a:p>
            <a:r>
              <a:rPr lang="en-CA" sz="3200" dirty="0"/>
              <a:t>Two NPCA Appointees – three external Directors</a:t>
            </a:r>
          </a:p>
          <a:p>
            <a:r>
              <a:rPr lang="en-CA" sz="3200" dirty="0"/>
              <a:t>By-Laws - maximum of 12 Directors </a:t>
            </a:r>
          </a:p>
          <a:p>
            <a:r>
              <a:rPr lang="en-CA" sz="3200" dirty="0"/>
              <a:t>3 year terms – renewable to 9 years maximum</a:t>
            </a:r>
          </a:p>
          <a:p>
            <a:r>
              <a:rPr lang="en-CA" sz="3200" dirty="0"/>
              <a:t>undergoing board assessment and recruitment</a:t>
            </a:r>
          </a:p>
          <a:p>
            <a:pPr marL="0" indent="0">
              <a:buNone/>
            </a:pPr>
            <a:endParaRPr lang="en-CA" sz="2800" dirty="0"/>
          </a:p>
          <a:p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7712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22FE7-B4AF-4BAC-BA33-05A42CF1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Foundation Board of Directors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98E35-E324-4D78-B897-BBF99E1D4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3200" dirty="0"/>
              <a:t>Regional Councillor Tom Insinna – Chair</a:t>
            </a:r>
          </a:p>
          <a:p>
            <a:r>
              <a:rPr lang="en-CA" sz="3200" dirty="0"/>
              <a:t>Regional Councillor Rob Foster – Vice Chair – NPCA appointee</a:t>
            </a:r>
          </a:p>
          <a:p>
            <a:r>
              <a:rPr lang="en-CA" sz="3200" dirty="0"/>
              <a:t>Gayle Wood – Managing Director/Secretary-Treasurer</a:t>
            </a:r>
          </a:p>
          <a:p>
            <a:r>
              <a:rPr lang="en-CA" sz="3200" dirty="0"/>
              <a:t>Mickey DiFruscio – Board Member</a:t>
            </a:r>
          </a:p>
          <a:p>
            <a:r>
              <a:rPr lang="en-CA" sz="3200" dirty="0"/>
              <a:t>Chandra Sharma – Board Member - NPCA CAO – NPCA appointee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79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Foundation Staff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6655"/>
          </a:xfrm>
        </p:spPr>
        <p:txBody>
          <a:bodyPr>
            <a:normAutofit fontScale="85000" lnSpcReduction="20000"/>
          </a:bodyPr>
          <a:lstStyle/>
          <a:p>
            <a:r>
              <a:rPr lang="en-CA" sz="2800" dirty="0"/>
              <a:t>1970’s – 2014 – NPCA funded Foundation  staff salaries</a:t>
            </a:r>
          </a:p>
          <a:p>
            <a:r>
              <a:rPr lang="en-CA" sz="2800" dirty="0"/>
              <a:t>2015 to March, 2019 – NPCF funded Executive Director</a:t>
            </a:r>
          </a:p>
          <a:p>
            <a:r>
              <a:rPr lang="en-CA" sz="2800" dirty="0"/>
              <a:t>Re-hired part time Executive Coordinator - August 2020 </a:t>
            </a:r>
          </a:p>
          <a:p>
            <a:endParaRPr lang="en-CA" sz="2800" dirty="0"/>
          </a:p>
          <a:p>
            <a:r>
              <a:rPr lang="en-CA" sz="2800" dirty="0"/>
              <a:t>Current NPCA staff support from:</a:t>
            </a:r>
          </a:p>
          <a:p>
            <a:pPr marL="0" indent="0">
              <a:buNone/>
            </a:pPr>
            <a:endParaRPr lang="en-CA" sz="2800" dirty="0"/>
          </a:p>
          <a:p>
            <a:r>
              <a:rPr lang="en-CA" sz="2400" dirty="0"/>
              <a:t>NPCA Corporate Services – finance and audit</a:t>
            </a:r>
          </a:p>
          <a:p>
            <a:r>
              <a:rPr lang="en-CA" sz="2400" dirty="0"/>
              <a:t>NPCA Administrative support – agenda</a:t>
            </a:r>
          </a:p>
          <a:p>
            <a:r>
              <a:rPr lang="en-CA" sz="2400" dirty="0"/>
              <a:t>NPCA Communications/Public Engagement – communications and website </a:t>
            </a:r>
          </a:p>
          <a:p>
            <a:r>
              <a:rPr lang="en-CA" sz="2400" dirty="0"/>
              <a:t>NPCA Operations/Strategic Initiates – education/land projects 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1218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Foundation – Strategic Plan – </a:t>
            </a:r>
            <a:br>
              <a:rPr lang="en-CA" dirty="0"/>
            </a:br>
            <a:r>
              <a:rPr lang="en-CA" dirty="0"/>
              <a:t>Vision and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u="sng" dirty="0"/>
              <a:t>Vision:</a:t>
            </a:r>
          </a:p>
          <a:p>
            <a:pPr marL="0" indent="0">
              <a:buNone/>
            </a:pPr>
            <a:r>
              <a:rPr lang="en-CA" sz="2400" dirty="0"/>
              <a:t>A leader in providing resources to support conservation work through the Niagara Peninsula </a:t>
            </a:r>
            <a:r>
              <a:rPr lang="en-CA" sz="2400" i="1" dirty="0"/>
              <a:t>watershed.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b="1" u="sng" dirty="0"/>
              <a:t>Mission:</a:t>
            </a:r>
          </a:p>
          <a:p>
            <a:pPr marL="0" indent="0">
              <a:buNone/>
            </a:pPr>
            <a:r>
              <a:rPr lang="en-CA" sz="2400" dirty="0"/>
              <a:t>To raise funds toward environmental endeavors that include increasing green space, improving water quality, habitat restoration and environmental research and education.</a:t>
            </a:r>
          </a:p>
        </p:txBody>
      </p:sp>
    </p:spTree>
    <p:extLst>
      <p:ext uri="{BB962C8B-B14F-4D97-AF65-F5344CB8AC3E}">
        <p14:creationId xmlns:p14="http://schemas.microsoft.com/office/powerpoint/2010/main" val="265411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CA" dirty="0"/>
              <a:t>Foundation Values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sz="2800" dirty="0"/>
              <a:t>Transparent						</a:t>
            </a:r>
          </a:p>
          <a:p>
            <a:r>
              <a:rPr lang="en-CA" sz="2800" dirty="0"/>
              <a:t>Accessible							</a:t>
            </a:r>
          </a:p>
          <a:p>
            <a:r>
              <a:rPr lang="en-CA" sz="2800" dirty="0"/>
              <a:t>Professional </a:t>
            </a:r>
          </a:p>
          <a:p>
            <a:pPr marL="0" indent="0">
              <a:buNone/>
            </a:pPr>
            <a:r>
              <a:rPr lang="en-CA" sz="2800" dirty="0"/>
              <a:t>		</a:t>
            </a:r>
          </a:p>
          <a:p>
            <a:r>
              <a:rPr lang="en-CA" sz="2800" dirty="0"/>
              <a:t>Accountable														</a:t>
            </a:r>
          </a:p>
          <a:p>
            <a:pPr marL="0" indent="0">
              <a:buNone/>
            </a:pPr>
            <a:r>
              <a:rPr lang="en-CA" sz="2800" dirty="0"/>
              <a:t>Delivered through an organization operating with  honesty, integrity, respect.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2814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Autofit/>
          </a:bodyPr>
          <a:lstStyle/>
          <a:p>
            <a:r>
              <a:rPr lang="en-CA" sz="3200" dirty="0"/>
              <a:t>The Foundation raises funds for projects and programs which are difficult to fully fund from other sources.</a:t>
            </a:r>
          </a:p>
          <a:p>
            <a:endParaRPr lang="en-CA" sz="3200" dirty="0"/>
          </a:p>
          <a:p>
            <a:r>
              <a:rPr lang="en-CA" sz="3200" dirty="0"/>
              <a:t>The Foundation leverages funds from many partners to support the Niagara Peninsula Conservation Authority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Value Added…</a:t>
            </a:r>
          </a:p>
        </p:txBody>
      </p:sp>
    </p:spTree>
    <p:extLst>
      <p:ext uri="{BB962C8B-B14F-4D97-AF65-F5344CB8AC3E}">
        <p14:creationId xmlns:p14="http://schemas.microsoft.com/office/powerpoint/2010/main" val="33464270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698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PowerPoint Presentation</vt:lpstr>
      <vt:lpstr>Purpose of our Presentation to NPCA</vt:lpstr>
      <vt:lpstr>Niagara Peninsula Conservation Foundation – Overview </vt:lpstr>
      <vt:lpstr>Foundation Board of Directors</vt:lpstr>
      <vt:lpstr>Foundation Board of Directors</vt:lpstr>
      <vt:lpstr>Foundation Staff Support</vt:lpstr>
      <vt:lpstr>Foundation – Strategic Plan –  Vision and Mission</vt:lpstr>
      <vt:lpstr>Foundation Values</vt:lpstr>
      <vt:lpstr>Value Added…</vt:lpstr>
      <vt:lpstr>Past Fundraising Events</vt:lpstr>
      <vt:lpstr>Past Programs Supported</vt:lpstr>
      <vt:lpstr>Past Partners and Sponsors</vt:lpstr>
      <vt:lpstr>Historical Revenues – Events </vt:lpstr>
      <vt:lpstr>Historical Revenues – Donations </vt:lpstr>
      <vt:lpstr>Historical Funding – Project Support</vt:lpstr>
      <vt:lpstr>Foundation Financials –   Q2 2020</vt:lpstr>
      <vt:lpstr>Foundation Strategic Plan Goals - 2020 - 2022</vt:lpstr>
      <vt:lpstr>Focus for 2020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NIAGARA PENINSULA CONSERVATION FOUNDATION</dc:title>
  <dc:creator>Gayle Wood</dc:creator>
  <cp:lastModifiedBy>Gayle Wood</cp:lastModifiedBy>
  <cp:revision>70</cp:revision>
  <cp:lastPrinted>2020-09-11T14:43:26Z</cp:lastPrinted>
  <dcterms:created xsi:type="dcterms:W3CDTF">2020-03-13T19:25:11Z</dcterms:created>
  <dcterms:modified xsi:type="dcterms:W3CDTF">2020-09-11T14:55:33Z</dcterms:modified>
</cp:coreProperties>
</file>